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handoutMasterIdLst>
    <p:handoutMasterId r:id="rId98"/>
  </p:handoutMasterIdLst>
  <p:sldIdLst>
    <p:sldId id="256" r:id="rId7"/>
    <p:sldId id="266" r:id="rId8"/>
    <p:sldId id="326" r:id="rId9"/>
    <p:sldId id="355" r:id="rId10"/>
    <p:sldId id="283" r:id="rId11"/>
    <p:sldId id="267" r:id="rId12"/>
    <p:sldId id="268" r:id="rId13"/>
    <p:sldId id="284" r:id="rId14"/>
    <p:sldId id="285" r:id="rId15"/>
    <p:sldId id="286" r:id="rId16"/>
    <p:sldId id="287" r:id="rId17"/>
    <p:sldId id="288" r:id="rId18"/>
    <p:sldId id="289" r:id="rId19"/>
    <p:sldId id="290" r:id="rId20"/>
    <p:sldId id="269" r:id="rId21"/>
    <p:sldId id="270" r:id="rId22"/>
    <p:sldId id="271" r:id="rId23"/>
    <p:sldId id="272" r:id="rId24"/>
    <p:sldId id="273" r:id="rId25"/>
    <p:sldId id="295" r:id="rId26"/>
    <p:sldId id="296" r:id="rId27"/>
    <p:sldId id="297" r:id="rId28"/>
    <p:sldId id="298" r:id="rId29"/>
    <p:sldId id="350" r:id="rId30"/>
    <p:sldId id="351" r:id="rId31"/>
    <p:sldId id="299" r:id="rId32"/>
    <p:sldId id="300" r:id="rId33"/>
    <p:sldId id="301" r:id="rId34"/>
    <p:sldId id="352" r:id="rId35"/>
    <p:sldId id="353" r:id="rId36"/>
    <p:sldId id="354" r:id="rId37"/>
    <p:sldId id="302" r:id="rId38"/>
    <p:sldId id="356" r:id="rId39"/>
    <p:sldId id="319" r:id="rId40"/>
    <p:sldId id="320" r:id="rId41"/>
    <p:sldId id="321" r:id="rId42"/>
    <p:sldId id="322" r:id="rId43"/>
    <p:sldId id="323" r:id="rId44"/>
    <p:sldId id="324" r:id="rId45"/>
    <p:sldId id="325"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274" r:id="rId65"/>
    <p:sldId id="275" r:id="rId66"/>
    <p:sldId id="282" r:id="rId67"/>
    <p:sldId id="291" r:id="rId68"/>
    <p:sldId id="292" r:id="rId69"/>
    <p:sldId id="293" r:id="rId70"/>
    <p:sldId id="294" r:id="rId71"/>
    <p:sldId id="305" r:id="rId72"/>
    <p:sldId id="303" r:id="rId73"/>
    <p:sldId id="304" r:id="rId74"/>
    <p:sldId id="306" r:id="rId75"/>
    <p:sldId id="313" r:id="rId76"/>
    <p:sldId id="314" r:id="rId77"/>
    <p:sldId id="315" r:id="rId78"/>
    <p:sldId id="316" r:id="rId79"/>
    <p:sldId id="307" r:id="rId80"/>
    <p:sldId id="309" r:id="rId81"/>
    <p:sldId id="310" r:id="rId82"/>
    <p:sldId id="311" r:id="rId83"/>
    <p:sldId id="312" r:id="rId84"/>
    <p:sldId id="361" r:id="rId85"/>
    <p:sldId id="359" r:id="rId86"/>
    <p:sldId id="317" r:id="rId87"/>
    <p:sldId id="318" r:id="rId88"/>
    <p:sldId id="360" r:id="rId89"/>
    <p:sldId id="357" r:id="rId90"/>
    <p:sldId id="345" r:id="rId91"/>
    <p:sldId id="346" r:id="rId92"/>
    <p:sldId id="347" r:id="rId93"/>
    <p:sldId id="348" r:id="rId94"/>
    <p:sldId id="349" r:id="rId95"/>
    <p:sldId id="358" r:id="rId96"/>
    <p:sldId id="258" r:id="rId97"/>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383"/>
    <a:srgbClr val="5BB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4660"/>
  </p:normalViewPr>
  <p:slideViewPr>
    <p:cSldViewPr>
      <p:cViewPr>
        <p:scale>
          <a:sx n="114" d="100"/>
          <a:sy n="114" d="100"/>
        </p:scale>
        <p:origin x="-17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slide" Target="slides/slide9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F21CE3F-7822-4C1C-997E-260163B486E7}" type="datetimeFigureOut">
              <a:rPr lang="nl-NL" smtClean="0"/>
              <a:t>30-10-2018</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244CAFB-240A-49A0-BECF-718462679C22}" type="slidenum">
              <a:rPr lang="nl-NL" smtClean="0"/>
              <a:t>‹nr.›</a:t>
            </a:fld>
            <a:endParaRPr lang="nl-NL"/>
          </a:p>
        </p:txBody>
      </p:sp>
    </p:spTree>
    <p:extLst>
      <p:ext uri="{BB962C8B-B14F-4D97-AF65-F5344CB8AC3E}">
        <p14:creationId xmlns:p14="http://schemas.microsoft.com/office/powerpoint/2010/main" val="22129877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3E21B00-5A5A-44F9-B008-01218497CE40}" type="datetimeFigureOut">
              <a:rPr lang="nl-NL" smtClean="0"/>
              <a:t>30-10-2018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3E21B00-5A5A-44F9-B008-01218497CE40}" type="datetimeFigureOut">
              <a:rPr lang="nl-NL" smtClean="0"/>
              <a:t>30-10-2018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3E21B00-5A5A-44F9-B008-01218497CE40}" type="datetimeFigureOut">
              <a:rPr lang="nl-NL" smtClean="0"/>
              <a:t>30-10-2018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3E21B00-5A5A-44F9-B008-01218497CE40}" type="datetimeFigureOut">
              <a:rPr lang="nl-NL" smtClean="0"/>
              <a:t>30-10-2018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3E21B00-5A5A-44F9-B008-01218497CE40}" type="datetimeFigureOut">
              <a:rPr lang="nl-NL" smtClean="0"/>
              <a:t>30-10-2018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3E21B00-5A5A-44F9-B008-01218497CE40}" type="datetimeFigureOut">
              <a:rPr lang="nl-NL" smtClean="0"/>
              <a:t>30-10-2018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3E21B00-5A5A-44F9-B008-01218497CE40}" type="datetimeFigureOut">
              <a:rPr lang="nl-NL" smtClean="0"/>
              <a:t>30-10-2018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3E21B00-5A5A-44F9-B008-01218497CE40}" type="datetimeFigureOut">
              <a:rPr lang="nl-NL" smtClean="0"/>
              <a:t>30-10-2018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3E21B00-5A5A-44F9-B008-01218497CE40}" type="datetimeFigureOut">
              <a:rPr lang="nl-NL" smtClean="0"/>
              <a:t>30-10-2018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3E21B00-5A5A-44F9-B008-01218497CE40}" type="datetimeFigureOut">
              <a:rPr lang="nl-NL" smtClean="0"/>
              <a:t>30-10-2018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3E21B00-5A5A-44F9-B008-01218497CE40}" type="datetimeFigureOut">
              <a:rPr lang="nl-NL" smtClean="0"/>
              <a:t>30-10-2018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062877-E3AC-4731-84F2-2FA0436051C1}"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21B00-5A5A-44F9-B008-01218497CE40}" type="datetimeFigureOut">
              <a:rPr lang="nl-NL" smtClean="0"/>
              <a:t>30-10-2018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62877-E3AC-4731-84F2-2FA0436051C1}"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1520" y="1988840"/>
            <a:ext cx="4392488" cy="3168352"/>
          </a:xfrm>
        </p:spPr>
        <p:txBody>
          <a:bodyPr>
            <a:normAutofit fontScale="90000"/>
          </a:bodyPr>
          <a:lstStyle/>
          <a:p>
            <a:pPr lvl="0" algn="l">
              <a:lnSpc>
                <a:spcPct val="150000"/>
              </a:lnSpc>
            </a:pPr>
            <a:r>
              <a:rPr lang="nl-NL" sz="2600" b="1" dirty="0" smtClean="0">
                <a:solidFill>
                  <a:srgbClr val="5BB4E4"/>
                </a:solidFill>
                <a:latin typeface="Interstate-Regular" pitchFamily="2" charset="0"/>
              </a:rPr>
              <a:t>De vaststellingsovereenkomst</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600" b="1" i="1" dirty="0" smtClean="0">
                <a:solidFill>
                  <a:srgbClr val="838383"/>
                </a:solidFill>
                <a:latin typeface="Interstate-Regular" pitchFamily="2" charset="0"/>
              </a:rPr>
              <a:t>Robbert Delissen</a:t>
            </a:r>
            <a:br>
              <a:rPr lang="nl-NL" sz="2600" b="1" i="1" dirty="0" smtClean="0">
                <a:solidFill>
                  <a:srgbClr val="838383"/>
                </a:solidFill>
                <a:latin typeface="Interstate-Regular" pitchFamily="2" charset="0"/>
              </a:rPr>
            </a:br>
            <a:r>
              <a:rPr lang="nl-NL" sz="2600" b="1" i="1" dirty="0" smtClean="0">
                <a:solidFill>
                  <a:srgbClr val="838383"/>
                </a:solidFill>
                <a:latin typeface="Interstate-Regular" pitchFamily="2" charset="0"/>
              </a:rPr>
              <a:t>Merienke Zwaan</a:t>
            </a:r>
            <a:r>
              <a:rPr lang="nl-NL" sz="2600" i="1" dirty="0">
                <a:latin typeface="Interstate-Bold" pitchFamily="2" charset="0"/>
              </a:rPr>
              <a:t/>
            </a:r>
            <a:br>
              <a:rPr lang="nl-NL" sz="2600" i="1" dirty="0">
                <a:latin typeface="Interstate-Bold" pitchFamily="2" charset="0"/>
              </a:rPr>
            </a:br>
            <a:r>
              <a:rPr lang="nl-NL" sz="2800" b="1" dirty="0">
                <a:latin typeface="Interstate-Bold" pitchFamily="2" charset="0"/>
              </a:rPr>
              <a:t/>
            </a:r>
            <a:br>
              <a:rPr lang="nl-NL" sz="2800" b="1" dirty="0">
                <a:latin typeface="Interstate-Bold" pitchFamily="2" charset="0"/>
              </a:rPr>
            </a:br>
            <a:endParaRPr lang="nl-NL" sz="2800" dirty="0">
              <a:latin typeface="Interstate-Bold" pitchFamily="2" charset="0"/>
            </a:endParaRPr>
          </a:p>
        </p:txBody>
      </p:sp>
      <p:sp>
        <p:nvSpPr>
          <p:cNvPr id="4" name="Tekstvak 3"/>
          <p:cNvSpPr txBox="1"/>
          <p:nvPr/>
        </p:nvSpPr>
        <p:spPr>
          <a:xfrm>
            <a:off x="7092280" y="1988840"/>
            <a:ext cx="2304256" cy="646331"/>
          </a:xfrm>
          <a:prstGeom prst="rect">
            <a:avLst/>
          </a:prstGeom>
          <a:noFill/>
        </p:spPr>
        <p:txBody>
          <a:bodyPr wrap="square" rtlCol="0">
            <a:spAutoFit/>
          </a:bodyPr>
          <a:lstStyle/>
          <a:p>
            <a:r>
              <a:rPr lang="nl-NL" dirty="0" smtClean="0"/>
              <a:t>Download deze presentatie</a:t>
            </a:r>
            <a:endParaRPr lang="nl-N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0"/>
            <a:ext cx="2016224"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603448"/>
            <a:ext cx="6984776" cy="1800200"/>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6 fases</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1.	</a:t>
            </a:r>
            <a:r>
              <a:rPr lang="nl-NL" sz="1600" b="1" dirty="0">
                <a:solidFill>
                  <a:schemeClr val="bg1">
                    <a:lumMod val="50000"/>
                  </a:schemeClr>
                </a:solidFill>
                <a:latin typeface="Interstate-Bold" pitchFamily="2" charset="0"/>
              </a:rPr>
              <a:t>Voorbereiding </a:t>
            </a: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prstClr val="white">
                    <a:lumMod val="50000"/>
                  </a:prstClr>
                </a:solidFill>
                <a:latin typeface="Interstate-Bold" pitchFamily="2" charset="0"/>
              </a:rPr>
              <a:t>2.	</a:t>
            </a:r>
            <a:r>
              <a:rPr lang="nl-NL" sz="1600" b="1" dirty="0">
                <a:solidFill>
                  <a:prstClr val="white">
                    <a:lumMod val="50000"/>
                  </a:prstClr>
                </a:solidFill>
                <a:latin typeface="Interstate-Bold" pitchFamily="2" charset="0"/>
              </a:rPr>
              <a:t>Bespreken </a:t>
            </a:r>
            <a:r>
              <a:rPr lang="nl-NL" sz="1600" b="1" dirty="0" smtClean="0">
                <a:solidFill>
                  <a:prstClr val="white">
                    <a:lumMod val="50000"/>
                  </a:prstClr>
                </a:solidFill>
                <a:latin typeface="Interstate-Bold" pitchFamily="2" charset="0"/>
              </a:rPr>
              <a:t>posities</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3</a:t>
            </a:r>
            <a:r>
              <a:rPr lang="nl-NL" sz="1600" dirty="0">
                <a:solidFill>
                  <a:prstClr val="white">
                    <a:lumMod val="50000"/>
                  </a:prstClr>
                </a:solidFill>
                <a:latin typeface="Interstate-Bold" pitchFamily="2" charset="0"/>
              </a:rPr>
              <a:t>.	</a:t>
            </a:r>
            <a:r>
              <a:rPr lang="nl-NL" sz="1600" b="1" dirty="0">
                <a:solidFill>
                  <a:prstClr val="white">
                    <a:lumMod val="50000"/>
                  </a:prstClr>
                </a:solidFill>
                <a:latin typeface="Interstate-Bold" pitchFamily="2" charset="0"/>
              </a:rPr>
              <a:t>Discussie en </a:t>
            </a:r>
            <a:r>
              <a:rPr lang="nl-NL" sz="1600" b="1" dirty="0" smtClean="0">
                <a:solidFill>
                  <a:prstClr val="white">
                    <a:lumMod val="50000"/>
                  </a:prstClr>
                </a:solidFill>
                <a:latin typeface="Interstate-Bold" pitchFamily="2" charset="0"/>
              </a:rPr>
              <a:t>exploreren</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4</a:t>
            </a:r>
            <a:r>
              <a:rPr lang="nl-NL" sz="1600" b="1" dirty="0" smtClean="0">
                <a:solidFill>
                  <a:prstClr val="white">
                    <a:lumMod val="50000"/>
                  </a:prstClr>
                </a:solidFill>
                <a:latin typeface="Interstate-Bold" pitchFamily="2" charset="0"/>
              </a:rPr>
              <a:t>.	Impasse</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b="1" u="sng" dirty="0">
                <a:solidFill>
                  <a:prstClr val="white">
                    <a:lumMod val="50000"/>
                  </a:prstClr>
                </a:solidFill>
                <a:latin typeface="Interstate-Bold" pitchFamily="2" charset="0"/>
              </a:rPr>
              <a:t/>
            </a:r>
            <a:br>
              <a:rPr lang="nl-NL" sz="1600" b="1" u="sng"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5.	</a:t>
            </a:r>
            <a:r>
              <a:rPr lang="nl-NL" sz="1600" b="1" dirty="0">
                <a:solidFill>
                  <a:prstClr val="white">
                    <a:lumMod val="50000"/>
                  </a:prstClr>
                </a:solidFill>
                <a:latin typeface="Interstate-Bold" pitchFamily="2" charset="0"/>
              </a:rPr>
              <a:t>Loven en </a:t>
            </a:r>
            <a:r>
              <a:rPr lang="nl-NL" sz="1600" b="1" dirty="0" smtClean="0">
                <a:solidFill>
                  <a:prstClr val="white">
                    <a:lumMod val="50000"/>
                  </a:prstClr>
                </a:solidFill>
                <a:latin typeface="Interstate-Bold" pitchFamily="2" charset="0"/>
              </a:rPr>
              <a:t>bieden</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b="1" u="sng" dirty="0">
                <a:solidFill>
                  <a:prstClr val="white">
                    <a:lumMod val="50000"/>
                  </a:prstClr>
                </a:solidFill>
                <a:latin typeface="Interstate-Bold" pitchFamily="2" charset="0"/>
              </a:rPr>
              <a:t/>
            </a:r>
            <a:br>
              <a:rPr lang="nl-NL" sz="1600" b="1" u="sng"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6.	</a:t>
            </a:r>
            <a:r>
              <a:rPr lang="nl-NL" sz="1600" b="1" dirty="0">
                <a:solidFill>
                  <a:prstClr val="white">
                    <a:lumMod val="50000"/>
                  </a:prstClr>
                </a:solidFill>
                <a:latin typeface="Interstate-Bold" pitchFamily="2" charset="0"/>
              </a:rPr>
              <a:t>Overeenstemming vastleggen</a:t>
            </a:r>
            <a:endParaRPr lang="nl-NL" sz="2800" b="1" dirty="0">
              <a:solidFill>
                <a:schemeClr val="bg1">
                  <a:lumMod val="50000"/>
                </a:schemeClr>
              </a:solidFill>
              <a:latin typeface="Interstate-Bold" pitchFamily="2" charset="0"/>
            </a:endParaRPr>
          </a:p>
        </p:txBody>
      </p:sp>
      <p:sp>
        <p:nvSpPr>
          <p:cNvPr id="3" name="Titel 1"/>
          <p:cNvSpPr txBox="1">
            <a:spLocks/>
          </p:cNvSpPr>
          <p:nvPr/>
        </p:nvSpPr>
        <p:spPr>
          <a:xfrm>
            <a:off x="1331640"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61510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1656184"/>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Fases</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1.	</a:t>
            </a:r>
            <a:r>
              <a:rPr lang="nl-NL" sz="1600" b="1" u="sng" dirty="0">
                <a:solidFill>
                  <a:schemeClr val="bg1">
                    <a:lumMod val="50000"/>
                  </a:schemeClr>
                </a:solidFill>
                <a:latin typeface="Interstate-Bold" pitchFamily="2" charset="0"/>
              </a:rPr>
              <a:t>Voorbereiding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Feitelijke </a:t>
            </a:r>
            <a:r>
              <a:rPr lang="nl-NL" sz="1600" dirty="0">
                <a:solidFill>
                  <a:schemeClr val="bg1">
                    <a:lumMod val="50000"/>
                  </a:schemeClr>
                </a:solidFill>
                <a:latin typeface="Interstate-Bold" pitchFamily="2" charset="0"/>
              </a:rPr>
              <a:t>inhoud van de zaak</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Wat </a:t>
            </a:r>
            <a:r>
              <a:rPr lang="nl-NL" sz="1600" dirty="0">
                <a:solidFill>
                  <a:schemeClr val="bg1">
                    <a:lumMod val="50000"/>
                  </a:schemeClr>
                </a:solidFill>
                <a:latin typeface="Interstate-Bold" pitchFamily="2" charset="0"/>
              </a:rPr>
              <a:t>zijn je kansen, realistisch resultaat</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Wat </a:t>
            </a:r>
            <a:r>
              <a:rPr lang="nl-NL" sz="1600" dirty="0">
                <a:solidFill>
                  <a:schemeClr val="bg1">
                    <a:lumMod val="50000"/>
                  </a:schemeClr>
                </a:solidFill>
                <a:latin typeface="Interstate-Bold" pitchFamily="2" charset="0"/>
              </a:rPr>
              <a:t>zijn je belangen en wensen, onderzoek</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budgetbevoegdheid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Verplaatsing </a:t>
            </a:r>
            <a:r>
              <a:rPr lang="nl-NL" sz="1600" dirty="0">
                <a:solidFill>
                  <a:schemeClr val="bg1">
                    <a:lumMod val="50000"/>
                  </a:schemeClr>
                </a:solidFill>
                <a:latin typeface="Interstate-Bold" pitchFamily="2" charset="0"/>
              </a:rPr>
              <a:t>in de ander</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2.	</a:t>
            </a:r>
            <a:r>
              <a:rPr lang="nl-NL" sz="1600" b="1" u="sng" dirty="0">
                <a:solidFill>
                  <a:schemeClr val="bg1">
                    <a:lumMod val="50000"/>
                  </a:schemeClr>
                </a:solidFill>
                <a:latin typeface="Interstate-Bold" pitchFamily="2" charset="0"/>
              </a:rPr>
              <a:t>Bespreken posities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Piketpalen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Maar </a:t>
            </a:r>
            <a:r>
              <a:rPr lang="nl-NL" sz="1600" dirty="0">
                <a:solidFill>
                  <a:schemeClr val="bg1">
                    <a:lumMod val="50000"/>
                  </a:schemeClr>
                </a:solidFill>
                <a:latin typeface="Interstate-Bold" pitchFamily="2" charset="0"/>
              </a:rPr>
              <a:t>ook: verbinding zoeken op (wederzijds) zakelijk 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emotioneel </a:t>
            </a:r>
            <a:r>
              <a:rPr lang="nl-NL" sz="1600" dirty="0">
                <a:solidFill>
                  <a:schemeClr val="bg1">
                    <a:lumMod val="50000"/>
                  </a:schemeClr>
                </a:solidFill>
                <a:latin typeface="Interstate-Bold" pitchFamily="2" charset="0"/>
              </a:rPr>
              <a:t>niveau</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Tijd </a:t>
            </a:r>
            <a:r>
              <a:rPr lang="nl-NL" sz="1600" dirty="0">
                <a:solidFill>
                  <a:schemeClr val="bg1">
                    <a:lumMod val="50000"/>
                  </a:schemeClr>
                </a:solidFill>
                <a:latin typeface="Interstate-Bold" pitchFamily="2" charset="0"/>
              </a:rPr>
              <a:t>nemen voor onderhandeling, maar ook tijd bewaken</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731630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76672"/>
            <a:ext cx="6984776" cy="1440160"/>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a:solidFill>
                  <a:srgbClr val="5BB4E4"/>
                </a:solidFill>
                <a:latin typeface="Interstate-Bold" pitchFamily="2" charset="0"/>
              </a:rPr>
              <a:t/>
            </a:r>
            <a:br>
              <a:rPr lang="nl-NL" sz="2800" b="1" dirty="0">
                <a:solidFill>
                  <a:srgbClr val="5BB4E4"/>
                </a:solidFill>
                <a:latin typeface="Interstate-Bold" pitchFamily="2" charset="0"/>
              </a:rPr>
            </a:br>
            <a:r>
              <a:rPr lang="nl-NL" sz="2800" b="1" dirty="0">
                <a:solidFill>
                  <a:srgbClr val="5BB4E4"/>
                </a:solidFill>
                <a:latin typeface="Interstate-Bold" pitchFamily="2" charset="0"/>
              </a:rPr>
              <a:t>Fases</a:t>
            </a: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smtClean="0">
                <a:solidFill>
                  <a:prstClr val="white">
                    <a:lumMod val="50000"/>
                  </a:prstClr>
                </a:solidFill>
                <a:latin typeface="Interstate-Bold" pitchFamily="2" charset="0"/>
              </a:rPr>
              <a:t>3</a:t>
            </a:r>
            <a:r>
              <a:rPr lang="nl-NL" sz="1600" dirty="0">
                <a:solidFill>
                  <a:prstClr val="white">
                    <a:lumMod val="50000"/>
                  </a:prstClr>
                </a:solidFill>
                <a:latin typeface="Interstate-Bold" pitchFamily="2" charset="0"/>
              </a:rPr>
              <a:t>.	</a:t>
            </a:r>
            <a:r>
              <a:rPr lang="nl-NL" sz="1600" b="1" u="sng" dirty="0">
                <a:solidFill>
                  <a:prstClr val="white">
                    <a:lumMod val="50000"/>
                  </a:prstClr>
                </a:solidFill>
                <a:latin typeface="Interstate-Bold" pitchFamily="2" charset="0"/>
              </a:rPr>
              <a:t>Discussie en exploreren</a:t>
            </a: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Ga </a:t>
            </a:r>
            <a:r>
              <a:rPr lang="nl-NL" sz="1600" dirty="0">
                <a:solidFill>
                  <a:prstClr val="white">
                    <a:lumMod val="50000"/>
                  </a:prstClr>
                </a:solidFill>
                <a:latin typeface="Interstate-Bold" pitchFamily="2" charset="0"/>
              </a:rPr>
              <a:t>gesprek aan, luisteren naar ander (meer </a:t>
            </a:r>
            <a:r>
              <a:rPr lang="nl-NL" sz="1600" dirty="0" smtClean="0">
                <a:solidFill>
                  <a:prstClr val="white">
                    <a:lumMod val="50000"/>
                  </a:prstClr>
                </a:solidFill>
                <a:latin typeface="Interstate-Bold" pitchFamily="2" charset="0"/>
              </a:rPr>
              <a:t>kennis</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opdoen/posities </a:t>
            </a:r>
            <a:r>
              <a:rPr lang="nl-NL" sz="1600" dirty="0">
                <a:solidFill>
                  <a:prstClr val="white">
                    <a:lumMod val="50000"/>
                  </a:prstClr>
                </a:solidFill>
                <a:latin typeface="Interstate-Bold" pitchFamily="2" charset="0"/>
              </a:rPr>
              <a:t>beter begrijpen/begrip kweken)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Gelijkwaardigheid </a:t>
            </a:r>
            <a:r>
              <a:rPr lang="nl-NL" sz="1600" dirty="0">
                <a:solidFill>
                  <a:prstClr val="white">
                    <a:lumMod val="50000"/>
                  </a:prstClr>
                </a:solidFill>
                <a:latin typeface="Interstate-Bold" pitchFamily="2" charset="0"/>
              </a:rPr>
              <a:t>in gesprek bewaken (bijv. </a:t>
            </a:r>
            <a:r>
              <a:rPr lang="nl-NL" sz="1600" dirty="0" smtClean="0">
                <a:solidFill>
                  <a:prstClr val="white">
                    <a:lumMod val="50000"/>
                  </a:prstClr>
                </a:solidFill>
                <a:latin typeface="Interstate-Bold" pitchFamily="2" charset="0"/>
              </a:rPr>
              <a:t>wel/niet</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advocaten), machtsbalans</a:t>
            </a: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Brainstormen </a:t>
            </a:r>
            <a:r>
              <a:rPr lang="nl-NL" sz="1600" dirty="0">
                <a:solidFill>
                  <a:prstClr val="white">
                    <a:lumMod val="50000"/>
                  </a:prstClr>
                </a:solidFill>
                <a:latin typeface="Interstate-Bold" pitchFamily="2" charset="0"/>
              </a:rPr>
              <a:t>over opties, creatief, ‘out of </a:t>
            </a:r>
            <a:r>
              <a:rPr lang="nl-NL" sz="1600" dirty="0" err="1">
                <a:solidFill>
                  <a:prstClr val="white">
                    <a:lumMod val="50000"/>
                  </a:prstClr>
                </a:solidFill>
                <a:latin typeface="Interstate-Bold" pitchFamily="2" charset="0"/>
              </a:rPr>
              <a:t>the</a:t>
            </a:r>
            <a:r>
              <a:rPr lang="nl-NL" sz="1600" dirty="0">
                <a:solidFill>
                  <a:prstClr val="white">
                    <a:lumMod val="50000"/>
                  </a:prstClr>
                </a:solidFill>
                <a:latin typeface="Interstate-Bold" pitchFamily="2" charset="0"/>
              </a:rPr>
              <a:t> box</a:t>
            </a:r>
            <a:r>
              <a:rPr lang="nl-NL" sz="1600" dirty="0" smtClean="0">
                <a:solidFill>
                  <a:prstClr val="white">
                    <a:lumMod val="50000"/>
                  </a:prstClr>
                </a:solidFill>
                <a:latin typeface="Interstate-Bold" pitchFamily="2" charset="0"/>
              </a:rPr>
              <a:t>’,</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hardop denken</a:t>
            </a: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Niet </a:t>
            </a:r>
            <a:r>
              <a:rPr lang="nl-NL" sz="1600" dirty="0">
                <a:solidFill>
                  <a:prstClr val="white">
                    <a:lumMod val="50000"/>
                  </a:prstClr>
                </a:solidFill>
                <a:latin typeface="Interstate-Bold" pitchFamily="2" charset="0"/>
              </a:rPr>
              <a:t>te snel naar oplossingen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Rust</a:t>
            </a:r>
            <a:r>
              <a:rPr lang="nl-NL" sz="1600" dirty="0">
                <a:solidFill>
                  <a:prstClr val="white">
                    <a:lumMod val="50000"/>
                  </a:prstClr>
                </a:solidFill>
                <a:latin typeface="Interstate-Bold" pitchFamily="2" charset="0"/>
              </a:rPr>
              <a:t>, humor, luisteren, herformuleren, </a:t>
            </a:r>
            <a:r>
              <a:rPr lang="nl-NL" sz="1600" dirty="0" smtClean="0">
                <a:solidFill>
                  <a:prstClr val="white">
                    <a:lumMod val="50000"/>
                  </a:prstClr>
                </a:solidFill>
                <a:latin typeface="Interstate-Bold" pitchFamily="2" charset="0"/>
              </a:rPr>
              <a:t>respect</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voor </a:t>
            </a:r>
            <a:r>
              <a:rPr lang="nl-NL" sz="1600" dirty="0">
                <a:solidFill>
                  <a:prstClr val="white">
                    <a:lumMod val="50000"/>
                  </a:prstClr>
                </a:solidFill>
                <a:latin typeface="Interstate-Bold" pitchFamily="2" charset="0"/>
              </a:rPr>
              <a:t>ander tonen, informeel praatje</a:t>
            </a:r>
            <a:br>
              <a:rPr lang="nl-NL" sz="1600" dirty="0">
                <a:solidFill>
                  <a:prstClr val="white">
                    <a:lumMod val="50000"/>
                  </a:prstClr>
                </a:solidFill>
                <a:latin typeface="Interstate-Bold"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74619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916832"/>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a:solidFill>
                  <a:srgbClr val="5BB4E4"/>
                </a:solidFill>
                <a:latin typeface="Interstate-Bold" pitchFamily="2" charset="0"/>
              </a:rPr>
              <a:t/>
            </a:r>
            <a:br>
              <a:rPr lang="nl-NL" sz="2800" b="1" dirty="0">
                <a:solidFill>
                  <a:srgbClr val="5BB4E4"/>
                </a:solidFill>
                <a:latin typeface="Interstate-Bold" pitchFamily="2" charset="0"/>
              </a:rPr>
            </a:br>
            <a:r>
              <a:rPr lang="nl-NL" sz="2800" b="1" dirty="0">
                <a:solidFill>
                  <a:srgbClr val="5BB4E4"/>
                </a:solidFill>
                <a:latin typeface="Interstate-Bold" pitchFamily="2" charset="0"/>
              </a:rPr>
              <a:t>Fases</a:t>
            </a: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1600" dirty="0" smtClean="0">
                <a:solidFill>
                  <a:prstClr val="white">
                    <a:lumMod val="50000"/>
                  </a:prstClr>
                </a:solidFill>
                <a:latin typeface="Interstate-Bold" pitchFamily="2" charset="0"/>
              </a:rPr>
              <a:t>4</a:t>
            </a:r>
            <a:r>
              <a:rPr lang="nl-NL" sz="1600" dirty="0">
                <a:solidFill>
                  <a:prstClr val="white">
                    <a:lumMod val="50000"/>
                  </a:prstClr>
                </a:solidFill>
                <a:latin typeface="Interstate-Bold" pitchFamily="2" charset="0"/>
              </a:rPr>
              <a:t>.	</a:t>
            </a:r>
            <a:r>
              <a:rPr lang="nl-NL" sz="1600" b="1" u="sng" dirty="0">
                <a:solidFill>
                  <a:prstClr val="white">
                    <a:lumMod val="50000"/>
                  </a:prstClr>
                </a:solidFill>
                <a:latin typeface="Interstate-Bold" pitchFamily="2" charset="0"/>
              </a:rPr>
              <a:t>Impasse</a:t>
            </a: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Impasses </a:t>
            </a:r>
            <a:r>
              <a:rPr lang="nl-NL" sz="1600" dirty="0">
                <a:solidFill>
                  <a:prstClr val="white">
                    <a:lumMod val="50000"/>
                  </a:prstClr>
                </a:solidFill>
                <a:latin typeface="Interstate-Bold" pitchFamily="2" charset="0"/>
              </a:rPr>
              <a:t>horen erbij, geven grenzen aan, schorsen,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houdt </a:t>
            </a:r>
            <a:r>
              <a:rPr lang="nl-NL" sz="1600" dirty="0">
                <a:solidFill>
                  <a:prstClr val="white">
                    <a:lumMod val="50000"/>
                  </a:prstClr>
                </a:solidFill>
                <a:latin typeface="Interstate-Bold" pitchFamily="2" charset="0"/>
              </a:rPr>
              <a:t>lijntje open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Alternatieven </a:t>
            </a:r>
            <a:r>
              <a:rPr lang="nl-NL" sz="1600" dirty="0">
                <a:solidFill>
                  <a:prstClr val="white">
                    <a:lumMod val="50000"/>
                  </a:prstClr>
                </a:solidFill>
                <a:latin typeface="Interstate-Bold" pitchFamily="2" charset="0"/>
              </a:rPr>
              <a:t>bij voortdurende impasse bespreken </a:t>
            </a:r>
            <a:r>
              <a:rPr lang="nl-NL" sz="1600" dirty="0" smtClean="0">
                <a:solidFill>
                  <a:prstClr val="white">
                    <a:lumMod val="50000"/>
                  </a:prstClr>
                </a:solidFill>
                <a:latin typeface="Interstate-Bold" pitchFamily="2" charset="0"/>
              </a:rPr>
              <a:t/>
            </a:r>
            <a:br>
              <a:rPr lang="nl-NL" sz="1600" dirty="0" smtClean="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5.	</a:t>
            </a:r>
            <a:r>
              <a:rPr lang="nl-NL" sz="1600" b="1" u="sng" dirty="0">
                <a:solidFill>
                  <a:prstClr val="white">
                    <a:lumMod val="50000"/>
                  </a:prstClr>
                </a:solidFill>
                <a:latin typeface="Interstate-Bold" pitchFamily="2" charset="0"/>
              </a:rPr>
              <a:t>Loven en bieden</a:t>
            </a: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Kernkwesties </a:t>
            </a:r>
            <a:r>
              <a:rPr lang="nl-NL" sz="1600" dirty="0">
                <a:solidFill>
                  <a:prstClr val="white">
                    <a:lumMod val="50000"/>
                  </a:prstClr>
                </a:solidFill>
                <a:latin typeface="Interstate-Bold" pitchFamily="2" charset="0"/>
              </a:rPr>
              <a:t>eerst of juist geheel (communicerende </a:t>
            </a:r>
            <a:r>
              <a:rPr lang="nl-NL" sz="1600" dirty="0" smtClean="0">
                <a:solidFill>
                  <a:prstClr val="white">
                    <a:lumMod val="50000"/>
                  </a:prstClr>
                </a:solidFill>
                <a:latin typeface="Interstate-Bold" pitchFamily="2" charset="0"/>
              </a:rPr>
              <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vaten), hoofd- </a:t>
            </a:r>
            <a:r>
              <a:rPr lang="nl-NL" sz="1600" dirty="0">
                <a:solidFill>
                  <a:prstClr val="white">
                    <a:lumMod val="50000"/>
                  </a:prstClr>
                </a:solidFill>
                <a:latin typeface="Interstate-Bold" pitchFamily="2" charset="0"/>
              </a:rPr>
              <a:t>en bijzaken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Stap </a:t>
            </a:r>
            <a:r>
              <a:rPr lang="nl-NL" sz="1600" dirty="0">
                <a:solidFill>
                  <a:prstClr val="white">
                    <a:lumMod val="50000"/>
                  </a:prstClr>
                </a:solidFill>
                <a:latin typeface="Interstate-Bold" pitchFamily="2" charset="0"/>
              </a:rPr>
              <a:t>voor stap, geven en nemen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Pas </a:t>
            </a:r>
            <a:r>
              <a:rPr lang="nl-NL" sz="1600" dirty="0">
                <a:solidFill>
                  <a:prstClr val="white">
                    <a:lumMod val="50000"/>
                  </a:prstClr>
                </a:solidFill>
                <a:latin typeface="Interstate-Bold" pitchFamily="2" charset="0"/>
              </a:rPr>
              <a:t>op voor losse eindjes, samenvatting geven</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6.	</a:t>
            </a:r>
            <a:r>
              <a:rPr lang="nl-NL" sz="1600" b="1" u="sng" dirty="0">
                <a:solidFill>
                  <a:prstClr val="white">
                    <a:lumMod val="50000"/>
                  </a:prstClr>
                </a:solidFill>
                <a:latin typeface="Interstate-Bold" pitchFamily="2" charset="0"/>
              </a:rPr>
              <a:t>Overeenstemming vastleggen</a:t>
            </a: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1600" dirty="0">
                <a:solidFill>
                  <a:prstClr val="white">
                    <a:lumMod val="50000"/>
                  </a:prstClr>
                </a:solidFill>
                <a:latin typeface="Interstate-Bold" pitchFamily="2" charset="0"/>
              </a:rPr>
              <a:t>	</a:t>
            </a:r>
            <a:r>
              <a:rPr lang="nl-NL" sz="1600" dirty="0" smtClean="0">
                <a:solidFill>
                  <a:prstClr val="white">
                    <a:lumMod val="50000"/>
                  </a:prstClr>
                </a:solidFill>
                <a:latin typeface="Interstate-Bold" pitchFamily="2" charset="0"/>
              </a:rPr>
              <a:t>•  De </a:t>
            </a:r>
            <a:r>
              <a:rPr lang="nl-NL" sz="1600" dirty="0">
                <a:solidFill>
                  <a:prstClr val="white">
                    <a:lumMod val="50000"/>
                  </a:prstClr>
                </a:solidFill>
                <a:latin typeface="Interstate-Bold" pitchFamily="2" charset="0"/>
              </a:rPr>
              <a:t>vaststellingsovereenkomst</a:t>
            </a:r>
            <a:br>
              <a:rPr lang="nl-NL" sz="1600" dirty="0">
                <a:solidFill>
                  <a:prstClr val="white">
                    <a:lumMod val="50000"/>
                  </a:prstClr>
                </a:solidFill>
                <a:latin typeface="Interstate-Bold"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r>
              <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rPr>
              <a:t> </a:t>
            </a:r>
          </a:p>
        </p:txBody>
      </p:sp>
    </p:spTree>
    <p:extLst>
      <p:ext uri="{BB962C8B-B14F-4D97-AF65-F5344CB8AC3E}">
        <p14:creationId xmlns:p14="http://schemas.microsoft.com/office/powerpoint/2010/main" val="2245907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165618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a:solidFill>
                  <a:srgbClr val="5BB4E4"/>
                </a:solidFill>
                <a:latin typeface="Interstate-Bold" pitchFamily="2" charset="0"/>
              </a:rPr>
              <a:t/>
            </a:r>
            <a:br>
              <a:rPr lang="nl-NL" sz="2800" b="1" dirty="0">
                <a:solidFill>
                  <a:srgbClr val="5BB4E4"/>
                </a:solidFill>
                <a:latin typeface="Interstate-Bold"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1600" dirty="0">
                <a:solidFill>
                  <a:prstClr val="white">
                    <a:lumMod val="50000"/>
                  </a:prstClr>
                </a:solidFill>
                <a:latin typeface="Interstate-Bold" pitchFamily="2" charset="0"/>
              </a:rPr>
              <a:t/>
            </a:r>
            <a:br>
              <a:rPr lang="nl-NL" sz="1600" dirty="0">
                <a:solidFill>
                  <a:prstClr val="white">
                    <a:lumMod val="50000"/>
                  </a:prstClr>
                </a:solidFill>
                <a:latin typeface="Interstate-Bold"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4" name="Afbeelding 3" descr="Afbeeldingsresultaat voor onderhandelen fases simpel model"/>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683568" y="980728"/>
            <a:ext cx="8136904" cy="5472608"/>
          </a:xfrm>
          <a:prstGeom prst="rect">
            <a:avLst/>
          </a:prstGeom>
          <a:noFill/>
          <a:ln>
            <a:noFill/>
          </a:ln>
        </p:spPr>
      </p:pic>
    </p:spTree>
    <p:extLst>
      <p:ext uri="{BB962C8B-B14F-4D97-AF65-F5344CB8AC3E}">
        <p14:creationId xmlns:p14="http://schemas.microsoft.com/office/powerpoint/2010/main" val="379505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9087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Deeltijdontslag</a:t>
            </a:r>
            <a:br>
              <a:rPr lang="nl-NL" sz="3600" b="1" dirty="0" smtClean="0">
                <a:solidFill>
                  <a:srgbClr val="5BB4E4"/>
                </a:solidFill>
                <a:latin typeface="Interstate-Regular"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b="1" dirty="0" smtClean="0">
                <a:solidFill>
                  <a:schemeClr val="bg1">
                    <a:lumMod val="50000"/>
                  </a:schemeClr>
                </a:solidFill>
                <a:latin typeface="Interstate-Bold" pitchFamily="2" charset="0"/>
              </a:rPr>
              <a:t>Hoge Raad 14 september </a:t>
            </a:r>
            <a:r>
              <a:rPr lang="nl-NL" sz="1600" b="1" dirty="0">
                <a:solidFill>
                  <a:schemeClr val="bg1">
                    <a:lumMod val="50000"/>
                  </a:schemeClr>
                </a:solidFill>
                <a:latin typeface="Interstate-Bold" pitchFamily="2" charset="0"/>
              </a:rPr>
              <a:t>2018 </a:t>
            </a:r>
            <a:r>
              <a:rPr lang="nl-NL" sz="1600" b="1" dirty="0" smtClean="0">
                <a:solidFill>
                  <a:schemeClr val="bg1">
                    <a:lumMod val="50000"/>
                  </a:schemeClr>
                </a:solidFill>
                <a:latin typeface="Interstate-Bold" pitchFamily="2" charset="0"/>
              </a:rPr>
              <a:t>(</a:t>
            </a:r>
            <a:r>
              <a:rPr lang="nl-NL" sz="1600" b="1" dirty="0">
                <a:solidFill>
                  <a:schemeClr val="bg1">
                    <a:lumMod val="50000"/>
                  </a:schemeClr>
                </a:solidFill>
                <a:latin typeface="Interstate-Bold" pitchFamily="2" charset="0"/>
              </a:rPr>
              <a:t>Docent / Stichting Kolom, Stichting voor speciaal en regulier onderwijs</a:t>
            </a:r>
            <a:r>
              <a:rPr lang="nl-NL" sz="1600" b="1" dirty="0" smtClean="0">
                <a:solidFill>
                  <a:schemeClr val="bg1">
                    <a:lumMod val="50000"/>
                  </a:schemeClr>
                </a:solidFill>
                <a:latin typeface="Interstate-Bold" pitchFamily="2" charset="0"/>
              </a:rPr>
              <a:t>)</a:t>
            </a:r>
            <a:br>
              <a:rPr lang="nl-NL" sz="1600" b="1"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i="1" dirty="0" smtClean="0">
                <a:solidFill>
                  <a:schemeClr val="bg1">
                    <a:lumMod val="50000"/>
                  </a:schemeClr>
                </a:solidFill>
                <a:latin typeface="Interstate-Bold" pitchFamily="2" charset="0"/>
              </a:rPr>
              <a:t>Feiten</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In dienst </a:t>
            </a:r>
            <a:r>
              <a:rPr lang="nl-NL" sz="1600" dirty="0" smtClean="0">
                <a:solidFill>
                  <a:schemeClr val="bg1">
                    <a:lumMod val="50000"/>
                  </a:schemeClr>
                </a:solidFill>
                <a:latin typeface="Interstate-Bold" pitchFamily="2" charset="0"/>
              </a:rPr>
              <a:t>22 </a:t>
            </a:r>
            <a:r>
              <a:rPr lang="nl-NL" sz="1600" dirty="0">
                <a:solidFill>
                  <a:schemeClr val="bg1">
                    <a:lumMod val="50000"/>
                  </a:schemeClr>
                </a:solidFill>
                <a:latin typeface="Interstate-Bold" pitchFamily="2" charset="0"/>
              </a:rPr>
              <a:t>september 1980. Omvang </a:t>
            </a: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is </a:t>
            </a:r>
            <a:r>
              <a:rPr lang="nl-NL" sz="1600" dirty="0" smtClean="0">
                <a:solidFill>
                  <a:schemeClr val="bg1">
                    <a:lumMod val="50000"/>
                  </a:schemeClr>
                </a:solidFill>
                <a:latin typeface="Interstate-Bold" pitchFamily="2" charset="0"/>
              </a:rPr>
              <a:t>0,989</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Per 15 november 2013 arbeidsongeschikt. Vervolgens 104 weken ziek. Per 16 november 2015 WIA-uitkering toegekend, </a:t>
            </a:r>
            <a:r>
              <a:rPr lang="nl-NL" sz="1600" dirty="0" smtClean="0">
                <a:solidFill>
                  <a:schemeClr val="bg1">
                    <a:lumMod val="50000"/>
                  </a:schemeClr>
                </a:solidFill>
                <a:latin typeface="Interstate-Bold" pitchFamily="2" charset="0"/>
              </a:rPr>
              <a:t>o.b.v. </a:t>
            </a:r>
            <a:r>
              <a:rPr lang="nl-NL" sz="1600" dirty="0">
                <a:solidFill>
                  <a:schemeClr val="bg1">
                    <a:lumMod val="50000"/>
                  </a:schemeClr>
                </a:solidFill>
                <a:latin typeface="Interstate-Bold" pitchFamily="2" charset="0"/>
              </a:rPr>
              <a:t>43,83 % </a:t>
            </a:r>
            <a:r>
              <a:rPr lang="nl-NL" sz="1600" dirty="0" smtClean="0">
                <a:solidFill>
                  <a:schemeClr val="bg1">
                    <a:lumMod val="50000"/>
                  </a:schemeClr>
                </a:solidFill>
                <a:latin typeface="Interstate-Bold" pitchFamily="2" charset="0"/>
              </a:rPr>
              <a:t>arbeidsongeschiktheid</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wordt </a:t>
            </a:r>
            <a:r>
              <a:rPr lang="nl-NL" sz="1600" dirty="0" smtClean="0">
                <a:solidFill>
                  <a:schemeClr val="bg1">
                    <a:lumMod val="50000"/>
                  </a:schemeClr>
                </a:solidFill>
                <a:latin typeface="Interstate-Bold" pitchFamily="2" charset="0"/>
              </a:rPr>
              <a:t>m.i.v. </a:t>
            </a:r>
            <a:r>
              <a:rPr lang="nl-NL" sz="1600" dirty="0">
                <a:solidFill>
                  <a:schemeClr val="bg1">
                    <a:lumMod val="50000"/>
                  </a:schemeClr>
                </a:solidFill>
                <a:latin typeface="Interstate-Bold" pitchFamily="2" charset="0"/>
              </a:rPr>
              <a:t>29 februari 2016 voor het geheel opgezegd. Tegelijkertijd per 1 maart 2016 voor onbepaalde tijd benoemd voor 0,5500 </a:t>
            </a:r>
            <a:r>
              <a:rPr lang="nl-NL" sz="1600" dirty="0" smtClean="0">
                <a:solidFill>
                  <a:schemeClr val="bg1">
                    <a:lumMod val="50000"/>
                  </a:schemeClr>
                </a:solidFill>
                <a:latin typeface="Interstate-Bold" pitchFamily="2" charset="0"/>
              </a:rPr>
              <a:t>als </a:t>
            </a:r>
            <a:r>
              <a:rPr lang="nl-NL" sz="1600" dirty="0">
                <a:solidFill>
                  <a:schemeClr val="bg1">
                    <a:lumMod val="50000"/>
                  </a:schemeClr>
                </a:solidFill>
                <a:latin typeface="Interstate-Bold" pitchFamily="2" charset="0"/>
              </a:rPr>
              <a:t>Leraar</a:t>
            </a:r>
            <a:r>
              <a:rPr lang="nl-NL" sz="1600" dirty="0" smtClean="0">
                <a:solidFill>
                  <a:schemeClr val="bg1">
                    <a:lumMod val="50000"/>
                  </a:schemeClr>
                </a:solidFill>
                <a:latin typeface="Interstate-Bold" pitchFamily="2" charset="0"/>
              </a:rPr>
              <a:t>. St. Kolom weigert TV te betalen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De leraar verzoekt te betalen (primair) de gehele TV ad € 76.000,=, (subsidiair) gedeeltelijke TV ad € 33.394,= (0,4394</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04813"/>
            <a:ext cx="1905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756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88640"/>
            <a:ext cx="6984776" cy="79208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Deeltijdontslag</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b="1" dirty="0" smtClean="0">
                <a:solidFill>
                  <a:schemeClr val="bg1">
                    <a:lumMod val="50000"/>
                  </a:schemeClr>
                </a:solidFill>
                <a:latin typeface="Interstate-Bold" pitchFamily="2" charset="0"/>
              </a:rPr>
              <a:t>Hoge </a:t>
            </a:r>
            <a:r>
              <a:rPr lang="nl-NL" sz="1600" b="1" dirty="0">
                <a:solidFill>
                  <a:schemeClr val="bg1">
                    <a:lumMod val="50000"/>
                  </a:schemeClr>
                </a:solidFill>
                <a:latin typeface="Interstate-Bold" pitchFamily="2" charset="0"/>
              </a:rPr>
              <a:t>Raad 14 september 2018 (Docent / Stichting Kolom, Stichting voor speciaal en regulier onderwijs)</a:t>
            </a:r>
            <a:br>
              <a:rPr lang="nl-NL" sz="1600" b="1"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Kantonrechter</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toekenning </a:t>
            </a:r>
            <a:r>
              <a:rPr lang="nl-NL" sz="1600" dirty="0">
                <a:solidFill>
                  <a:schemeClr val="bg1">
                    <a:lumMod val="50000"/>
                  </a:schemeClr>
                </a:solidFill>
                <a:latin typeface="Interstate-Bold" pitchFamily="2" charset="0"/>
              </a:rPr>
              <a:t>TV pro rata</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Hof Amsterdam: 	helemaal geen aanspraak TV, want de </a:t>
            </a: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loopt </a:t>
            </a:r>
            <a:r>
              <a:rPr lang="nl-NL" sz="1600" dirty="0" smtClean="0">
                <a:solidFill>
                  <a:schemeClr val="bg1">
                    <a:lumMod val="50000"/>
                  </a:schemeClr>
                </a:solidFill>
                <a:latin typeface="Interstate-Bold" pitchFamily="2" charset="0"/>
              </a:rPr>
              <a:t>		eigenlijk </a:t>
            </a:r>
            <a:r>
              <a:rPr lang="nl-NL" sz="1600" dirty="0">
                <a:solidFill>
                  <a:schemeClr val="bg1">
                    <a:lumMod val="50000"/>
                  </a:schemeClr>
                </a:solidFill>
                <a:latin typeface="Interstate-Bold" pitchFamily="2" charset="0"/>
              </a:rPr>
              <a:t>feitelijk door; er </a:t>
            </a:r>
            <a:r>
              <a:rPr lang="nl-NL" sz="1600" dirty="0" smtClean="0">
                <a:solidFill>
                  <a:schemeClr val="bg1">
                    <a:lumMod val="50000"/>
                  </a:schemeClr>
                </a:solidFill>
                <a:latin typeface="Interstate-Bold" pitchFamily="2" charset="0"/>
              </a:rPr>
              <a:t>is</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geen </a:t>
            </a:r>
            <a:r>
              <a:rPr lang="nl-NL" sz="1600" dirty="0">
                <a:solidFill>
                  <a:schemeClr val="bg1">
                    <a:lumMod val="50000"/>
                  </a:schemeClr>
                </a:solidFill>
                <a:latin typeface="Interstate-Bold" pitchFamily="2" charset="0"/>
              </a:rPr>
              <a:t>sprake van </a:t>
            </a:r>
            <a:r>
              <a:rPr lang="nl-NL" sz="1600" dirty="0" smtClean="0">
                <a:solidFill>
                  <a:schemeClr val="bg1">
                    <a:lumMod val="50000"/>
                  </a:schemeClr>
                </a:solidFill>
                <a:latin typeface="Interstate-Bold" pitchFamily="2" charset="0"/>
              </a:rPr>
              <a:t>			opzegging </a:t>
            </a:r>
            <a:r>
              <a:rPr lang="nl-NL" sz="1600" dirty="0">
                <a:solidFill>
                  <a:schemeClr val="bg1">
                    <a:lumMod val="50000"/>
                  </a:schemeClr>
                </a:solidFill>
                <a:latin typeface="Interstate-Bold" pitchFamily="2" charset="0"/>
              </a:rPr>
              <a:t>(een vereiste voor </a:t>
            </a:r>
            <a:r>
              <a:rPr lang="nl-NL" sz="1600" dirty="0" smtClean="0">
                <a:solidFill>
                  <a:schemeClr val="bg1">
                    <a:lumMod val="50000"/>
                  </a:schemeClr>
                </a:solidFill>
                <a:latin typeface="Interstate-Bold" pitchFamily="2" charset="0"/>
              </a:rPr>
              <a:t>toekenning </a:t>
            </a:r>
            <a:r>
              <a:rPr lang="nl-NL" sz="1600" dirty="0">
                <a:solidFill>
                  <a:schemeClr val="bg1">
                    <a:lumMod val="50000"/>
                  </a:schemeClr>
                </a:solidFill>
                <a:latin typeface="Interstate-Bold" pitchFamily="2" charset="0"/>
              </a:rPr>
              <a:t>TV)</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60350"/>
            <a:ext cx="1905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61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04664"/>
            <a:ext cx="6984776" cy="864096"/>
          </a:xfrm>
        </p:spPr>
        <p:txBody>
          <a:bodyPr>
            <a:noAutofit/>
          </a:bodyPr>
          <a:lstStyle/>
          <a:p>
            <a:pPr lvl="0" algn="l" defTabSz="268288"/>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Deeltijdontslag</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b="1" dirty="0" smtClean="0">
                <a:solidFill>
                  <a:schemeClr val="bg1">
                    <a:lumMod val="50000"/>
                  </a:schemeClr>
                </a:solidFill>
                <a:latin typeface="Interstate-Bold" pitchFamily="2" charset="0"/>
              </a:rPr>
              <a:t>Hoge </a:t>
            </a:r>
            <a:r>
              <a:rPr lang="nl-NL" sz="1600" b="1" dirty="0">
                <a:solidFill>
                  <a:schemeClr val="bg1">
                    <a:lumMod val="50000"/>
                  </a:schemeClr>
                </a:solidFill>
                <a:latin typeface="Interstate-Bold" pitchFamily="2" charset="0"/>
              </a:rPr>
              <a:t>Raad 14 september 2018 (Docent / Stichting Kolom, Stichting voor speciaal en regulier onderwijs</a:t>
            </a:r>
            <a:r>
              <a:rPr lang="nl-NL" sz="1600" b="1" dirty="0" smtClean="0">
                <a:solidFill>
                  <a:schemeClr val="bg1">
                    <a:lumMod val="50000"/>
                  </a:schemeClr>
                </a:solidFill>
                <a:latin typeface="Interstate-Bold" pitchFamily="2" charset="0"/>
              </a:rPr>
              <a:t>)</a:t>
            </a:r>
            <a:br>
              <a:rPr lang="nl-NL" sz="1600" b="1"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1.   De </a:t>
            </a:r>
            <a:r>
              <a:rPr lang="nl-NL" sz="1600" dirty="0">
                <a:solidFill>
                  <a:schemeClr val="bg1">
                    <a:lumMod val="50000"/>
                  </a:schemeClr>
                </a:solidFill>
                <a:latin typeface="Interstate-Bold" pitchFamily="2" charset="0"/>
              </a:rPr>
              <a:t>wettelijke regeling van de </a:t>
            </a: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voorziet niet </a:t>
            </a:r>
            <a:r>
              <a:rPr lang="nl-NL" sz="1600" dirty="0" smtClean="0">
                <a:solidFill>
                  <a:schemeClr val="bg1">
                    <a:lumMod val="50000"/>
                  </a:schemeClr>
                </a:solidFill>
                <a:latin typeface="Interstate-Bold" pitchFamily="2" charset="0"/>
              </a:rPr>
              <a:t>in</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gedeeltelijke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beëindiging </a:t>
            </a:r>
            <a:r>
              <a:rPr lang="nl-NL" sz="1600" dirty="0">
                <a:solidFill>
                  <a:schemeClr val="bg1">
                    <a:lumMod val="50000"/>
                  </a:schemeClr>
                </a:solidFill>
                <a:latin typeface="Interstate-Bold" pitchFamily="2" charset="0"/>
              </a:rPr>
              <a:t>van de </a:t>
            </a: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Volgens </a:t>
            </a:r>
            <a:r>
              <a:rPr lang="nl-NL" sz="1600" dirty="0" smtClean="0">
                <a:solidFill>
                  <a:schemeClr val="bg1">
                    <a:lumMod val="50000"/>
                  </a:schemeClr>
                </a:solidFill>
                <a:latin typeface="Interstate-Bold" pitchFamily="2" charset="0"/>
              </a:rPr>
              <a:t>het</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wettelijk </a:t>
            </a:r>
            <a:r>
              <a:rPr lang="nl-NL" sz="1600" dirty="0">
                <a:solidFill>
                  <a:schemeClr val="bg1">
                    <a:lumMod val="50000"/>
                  </a:schemeClr>
                </a:solidFill>
                <a:latin typeface="Interstate-Bold" pitchFamily="2" charset="0"/>
              </a:rPr>
              <a:t>stelsel wordt een </a:t>
            </a:r>
            <a:r>
              <a:rPr lang="nl-NL" sz="1600" dirty="0" smtClean="0">
                <a:solidFill>
                  <a:schemeClr val="bg1">
                    <a:lumMod val="50000"/>
                  </a:schemeClr>
                </a:solidFill>
                <a:latin typeface="Interstate-Bold" pitchFamily="2" charset="0"/>
              </a:rPr>
              <a:t>	  	 </a:t>
            </a: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slechts in </a:t>
            </a:r>
            <a:r>
              <a:rPr lang="nl-NL" sz="1600" dirty="0" smtClean="0">
                <a:solidFill>
                  <a:schemeClr val="bg1">
                    <a:lumMod val="50000"/>
                  </a:schemeClr>
                </a:solidFill>
                <a:latin typeface="Interstate-Bold" pitchFamily="2" charset="0"/>
              </a:rPr>
              <a:t>haar</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geheel </a:t>
            </a:r>
            <a:r>
              <a:rPr lang="nl-NL" sz="1600" dirty="0">
                <a:solidFill>
                  <a:schemeClr val="bg1">
                    <a:lumMod val="50000"/>
                  </a:schemeClr>
                </a:solidFill>
                <a:latin typeface="Interstate-Bold" pitchFamily="2" charset="0"/>
              </a:rPr>
              <a:t>opgezegd of </a:t>
            </a:r>
            <a:r>
              <a:rPr lang="nl-NL" sz="1600" dirty="0" smtClean="0">
                <a:solidFill>
                  <a:schemeClr val="bg1">
                    <a:lumMod val="50000"/>
                  </a:schemeClr>
                </a:solidFill>
                <a:latin typeface="Interstate-Bold" pitchFamily="2" charset="0"/>
              </a:rPr>
              <a:t>ontbonden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2.  Regeling </a:t>
            </a:r>
            <a:r>
              <a:rPr lang="nl-NL" sz="1600" dirty="0">
                <a:solidFill>
                  <a:schemeClr val="bg1">
                    <a:lumMod val="50000"/>
                  </a:schemeClr>
                </a:solidFill>
                <a:latin typeface="Interstate-Bold" pitchFamily="2" charset="0"/>
              </a:rPr>
              <a:t>TV is kennelijk bij dit wettelijk stelsel aangesloten. </a:t>
            </a:r>
            <a:r>
              <a:rPr lang="nl-NL" sz="1600" dirty="0" smtClean="0">
                <a:solidFill>
                  <a:schemeClr val="bg1">
                    <a:lumMod val="50000"/>
                  </a:schemeClr>
                </a:solidFill>
                <a:latin typeface="Interstate-Bold" pitchFamily="2" charset="0"/>
              </a:rPr>
              <a:t>Alleen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verschuldigd bij </a:t>
            </a:r>
            <a:r>
              <a:rPr lang="nl-NL" sz="1600" dirty="0" smtClean="0">
                <a:solidFill>
                  <a:schemeClr val="bg1">
                    <a:lumMod val="50000"/>
                  </a:schemeClr>
                </a:solidFill>
                <a:latin typeface="Interstate-Bold" pitchFamily="2" charset="0"/>
              </a:rPr>
              <a:t>beëindiging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3.  Desalniettemin </a:t>
            </a:r>
            <a:r>
              <a:rPr lang="nl-NL" sz="1600" dirty="0">
                <a:solidFill>
                  <a:schemeClr val="bg1">
                    <a:lumMod val="50000"/>
                  </a:schemeClr>
                </a:solidFill>
                <a:latin typeface="Interstate-Bold" pitchFamily="2" charset="0"/>
              </a:rPr>
              <a:t>moet de mogelijkheid van </a:t>
            </a:r>
            <a:r>
              <a:rPr lang="nl-NL" sz="1600" b="1" u="sng" dirty="0">
                <a:solidFill>
                  <a:schemeClr val="bg1">
                    <a:lumMod val="50000"/>
                  </a:schemeClr>
                </a:solidFill>
                <a:latin typeface="Interstate-Bold" pitchFamily="2" charset="0"/>
              </a:rPr>
              <a:t>gedeeltelijk ontslag </a:t>
            </a:r>
            <a:r>
              <a:rPr lang="nl-NL" sz="1600" dirty="0" smtClean="0">
                <a:solidFill>
                  <a:schemeClr val="bg1">
                    <a:lumMod val="50000"/>
                  </a:schemeClr>
                </a:solidFill>
                <a:latin typeface="Interstate-Bold" pitchFamily="2" charset="0"/>
              </a:rPr>
              <a:t>met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daaraan gekoppeld de aanspraak op een gedeeltelijke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transitievergoeding </a:t>
            </a:r>
            <a:r>
              <a:rPr lang="nl-NL" sz="1600" dirty="0">
                <a:solidFill>
                  <a:schemeClr val="bg1">
                    <a:lumMod val="50000"/>
                  </a:schemeClr>
                </a:solidFill>
                <a:latin typeface="Interstate-Bold" pitchFamily="2" charset="0"/>
              </a:rPr>
              <a:t>wel worden aanvaard voor het bijzondere </a:t>
            </a:r>
            <a:r>
              <a:rPr lang="nl-NL" sz="1600" dirty="0" smtClean="0">
                <a:solidFill>
                  <a:schemeClr val="bg1">
                    <a:lumMod val="50000"/>
                  </a:schemeClr>
                </a:solidFill>
                <a:latin typeface="Interstate-Bold" pitchFamily="2" charset="0"/>
              </a:rPr>
              <a:t>geval</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dat, </a:t>
            </a:r>
            <a:r>
              <a:rPr lang="nl-NL" sz="1600" b="1" u="sng" dirty="0">
                <a:solidFill>
                  <a:schemeClr val="bg1">
                    <a:lumMod val="50000"/>
                  </a:schemeClr>
                </a:solidFill>
                <a:latin typeface="Interstate-Bold" pitchFamily="2" charset="0"/>
              </a:rPr>
              <a:t>door omstandigheden gedwongen</a:t>
            </a:r>
            <a:r>
              <a:rPr lang="nl-NL" sz="1600" dirty="0">
                <a:solidFill>
                  <a:schemeClr val="bg1">
                    <a:lumMod val="50000"/>
                  </a:schemeClr>
                </a:solidFill>
                <a:latin typeface="Interstate-Bold" pitchFamily="2" charset="0"/>
              </a:rPr>
              <a:t>, wordt overgegaan tot </a:t>
            </a:r>
            <a:r>
              <a:rPr lang="nl-NL" sz="1600" dirty="0" smtClean="0">
                <a:solidFill>
                  <a:schemeClr val="bg1">
                    <a:lumMod val="50000"/>
                  </a:schemeClr>
                </a:solidFill>
                <a:latin typeface="Interstate-Bold" pitchFamily="2" charset="0"/>
              </a:rPr>
              <a:t>een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b="1" u="sng" dirty="0">
                <a:solidFill>
                  <a:schemeClr val="bg1">
                    <a:lumMod val="50000"/>
                  </a:schemeClr>
                </a:solidFill>
                <a:latin typeface="Interstate-Bold" pitchFamily="2" charset="0"/>
              </a:rPr>
              <a:t>substantiële en structurele vermindering </a:t>
            </a:r>
            <a:r>
              <a:rPr lang="nl-NL" sz="1600" dirty="0">
                <a:solidFill>
                  <a:schemeClr val="bg1">
                    <a:lumMod val="50000"/>
                  </a:schemeClr>
                </a:solidFill>
                <a:latin typeface="Interstate-Bold" pitchFamily="2" charset="0"/>
              </a:rPr>
              <a:t>van de arbeidstijd van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4.	</a:t>
            </a:r>
            <a:r>
              <a:rPr lang="nl-NL" sz="1600" dirty="0">
                <a:solidFill>
                  <a:schemeClr val="bg1">
                    <a:lumMod val="50000"/>
                  </a:schemeClr>
                </a:solidFill>
                <a:latin typeface="Interstate-Bold" pitchFamily="2" charset="0"/>
              </a:rPr>
              <a:t>Denk aan gedeeltelijk vervallen van arbeidsplaatsen wegens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bedrijfseconomische omstandigheden en aan blijvende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gedeeltelijke </a:t>
            </a:r>
            <a:r>
              <a:rPr lang="nl-NL" sz="1600" dirty="0" smtClean="0">
                <a:solidFill>
                  <a:schemeClr val="bg1">
                    <a:lumMod val="50000"/>
                  </a:schemeClr>
                </a:solidFill>
                <a:latin typeface="Interstate-Bold" pitchFamily="2" charset="0"/>
              </a:rPr>
              <a:t>arbeidsongeschiktheid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88913"/>
            <a:ext cx="1905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416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9087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Deeltijdontslag</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b="1" dirty="0" smtClean="0">
                <a:solidFill>
                  <a:prstClr val="white">
                    <a:lumMod val="50000"/>
                  </a:prstClr>
                </a:solidFill>
                <a:latin typeface="Interstate-Bold" pitchFamily="2" charset="0"/>
              </a:rPr>
              <a:t>Hoge </a:t>
            </a:r>
            <a:r>
              <a:rPr lang="nl-NL" sz="1600" b="1" dirty="0">
                <a:solidFill>
                  <a:prstClr val="white">
                    <a:lumMod val="50000"/>
                  </a:prstClr>
                </a:solidFill>
                <a:latin typeface="Interstate-Bold" pitchFamily="2" charset="0"/>
              </a:rPr>
              <a:t>Raad 14 september 2018 (Docent / Stichting Kolom, Stichting voor speciaal en regulier onderwijs)</a:t>
            </a:r>
            <a:br>
              <a:rPr lang="nl-NL" sz="1600" b="1" dirty="0">
                <a:solidFill>
                  <a:prstClr val="white">
                    <a:lumMod val="50000"/>
                  </a:prst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5.  TV </a:t>
            </a:r>
            <a:r>
              <a:rPr lang="nl-NL" sz="1600" dirty="0">
                <a:solidFill>
                  <a:schemeClr val="bg1">
                    <a:lumMod val="50000"/>
                  </a:schemeClr>
                </a:solidFill>
                <a:latin typeface="Interstate-Bold" pitchFamily="2" charset="0"/>
              </a:rPr>
              <a:t>is verschuldigd, ongeacht de vorm</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i) </a:t>
            </a:r>
            <a:r>
              <a:rPr lang="nl-NL" sz="1600" dirty="0" smtClean="0">
                <a:solidFill>
                  <a:schemeClr val="bg1">
                    <a:lumMod val="50000"/>
                  </a:schemeClr>
                </a:solidFill>
                <a:latin typeface="Interstate-Bold" pitchFamily="2" charset="0"/>
              </a:rPr>
              <a:t>  een </a:t>
            </a:r>
            <a:r>
              <a:rPr lang="nl-NL" sz="1600" dirty="0">
                <a:solidFill>
                  <a:schemeClr val="bg1">
                    <a:lumMod val="50000"/>
                  </a:schemeClr>
                </a:solidFill>
                <a:latin typeface="Interstate-Bold" pitchFamily="2" charset="0"/>
              </a:rPr>
              <a:t>gedeeltelijke </a:t>
            </a:r>
            <a:r>
              <a:rPr lang="nl-NL" sz="1600" dirty="0" smtClean="0">
                <a:solidFill>
                  <a:schemeClr val="bg1">
                    <a:lumMod val="50000"/>
                  </a:schemeClr>
                </a:solidFill>
                <a:latin typeface="Interstate-Bold" pitchFamily="2" charset="0"/>
              </a:rPr>
              <a:t>beëindiging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ii) </a:t>
            </a:r>
            <a:r>
              <a:rPr lang="nl-NL" sz="1600" dirty="0" smtClean="0">
                <a:solidFill>
                  <a:schemeClr val="bg1">
                    <a:lumMod val="50000"/>
                  </a:schemeClr>
                </a:solidFill>
                <a:latin typeface="Interstate-Bold" pitchFamily="2" charset="0"/>
              </a:rPr>
              <a:t> een </a:t>
            </a:r>
            <a:r>
              <a:rPr lang="nl-NL" sz="1600" dirty="0">
                <a:solidFill>
                  <a:schemeClr val="bg1">
                    <a:lumMod val="50000"/>
                  </a:schemeClr>
                </a:solidFill>
                <a:latin typeface="Interstate-Bold" pitchFamily="2" charset="0"/>
              </a:rPr>
              <a:t>algeheel ontslag gevolgd door een nieuwe, </a:t>
            </a:r>
            <a:r>
              <a:rPr lang="nl-NL" sz="1600" dirty="0" smtClean="0">
                <a:solidFill>
                  <a:schemeClr val="bg1">
                    <a:lumMod val="50000"/>
                  </a:schemeClr>
                </a:solidFill>
                <a:latin typeface="Interstate-Bold" pitchFamily="2" charset="0"/>
              </a:rPr>
              <a:t>aangepaste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arbeidsovereenkomst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(iii</a:t>
            </a:r>
            <a:r>
              <a:rPr lang="nl-NL" sz="1600" dirty="0">
                <a:solidFill>
                  <a:schemeClr val="bg1">
                    <a:lumMod val="50000"/>
                  </a:schemeClr>
                </a:solidFill>
                <a:latin typeface="Interstate-Bold" pitchFamily="2" charset="0"/>
              </a:rPr>
              <a:t>) aanpassing van de </a:t>
            </a:r>
            <a:r>
              <a:rPr lang="nl-NL" sz="1600" dirty="0" smtClean="0">
                <a:solidFill>
                  <a:schemeClr val="bg1">
                    <a:lumMod val="50000"/>
                  </a:schemeClr>
                </a:solidFill>
                <a:latin typeface="Interstate-Bold" pitchFamily="2" charset="0"/>
              </a:rPr>
              <a:t>arbeidsovereenkomst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Wel </a:t>
            </a:r>
            <a:r>
              <a:rPr lang="nl-NL" sz="1600" dirty="0">
                <a:solidFill>
                  <a:schemeClr val="bg1">
                    <a:lumMod val="50000"/>
                  </a:schemeClr>
                </a:solidFill>
                <a:latin typeface="Interstate-Bold" pitchFamily="2" charset="0"/>
              </a:rPr>
              <a:t>is vereist: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Substantiële </a:t>
            </a:r>
            <a:r>
              <a:rPr lang="nl-NL" sz="1600" dirty="0">
                <a:solidFill>
                  <a:schemeClr val="bg1">
                    <a:lumMod val="50000"/>
                  </a:schemeClr>
                </a:solidFill>
                <a:latin typeface="Interstate-Bold" pitchFamily="2" charset="0"/>
              </a:rPr>
              <a:t>vermindering van de arbeidstijd, te weten </a:t>
            </a:r>
            <a:r>
              <a:rPr lang="nl-NL" sz="1600" dirty="0" smtClean="0">
                <a:solidFill>
                  <a:schemeClr val="bg1">
                    <a:lumMod val="50000"/>
                  </a:schemeClr>
                </a:solidFill>
                <a:latin typeface="Interstate-Bold" pitchFamily="2" charset="0"/>
              </a:rPr>
              <a:t>ten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minste 20%</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TV </a:t>
            </a:r>
            <a:r>
              <a:rPr lang="nl-NL" sz="1600" dirty="0">
                <a:solidFill>
                  <a:schemeClr val="bg1">
                    <a:lumMod val="50000"/>
                  </a:schemeClr>
                </a:solidFill>
                <a:latin typeface="Interstate-Bold" pitchFamily="2" charset="0"/>
              </a:rPr>
              <a:t>wordt pro rata berekend </a:t>
            </a:r>
            <a:r>
              <a:rPr lang="nl-NL" sz="1600" dirty="0" smtClean="0">
                <a:solidFill>
                  <a:schemeClr val="bg1">
                    <a:lumMod val="50000"/>
                  </a:schemeClr>
                </a:solidFill>
                <a:latin typeface="Interstate-Bold" pitchFamily="2" charset="0"/>
              </a:rPr>
              <a:t>o.b.v. </a:t>
            </a:r>
            <a:r>
              <a:rPr lang="nl-NL" sz="1600" dirty="0">
                <a:solidFill>
                  <a:schemeClr val="bg1">
                    <a:lumMod val="50000"/>
                  </a:schemeClr>
                </a:solidFill>
                <a:latin typeface="Interstate-Bold" pitchFamily="2" charset="0"/>
              </a:rPr>
              <a:t>laatst verdiende loon </a:t>
            </a:r>
            <a:br>
              <a:rPr lang="nl-NL" sz="1600" dirty="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32656"/>
            <a:ext cx="1905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950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93610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Deeltijdontslag</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b="1" dirty="0" smtClean="0">
                <a:solidFill>
                  <a:prstClr val="white">
                    <a:lumMod val="50000"/>
                  </a:prstClr>
                </a:solidFill>
                <a:latin typeface="Interstate-Bold" pitchFamily="2" charset="0"/>
              </a:rPr>
              <a:t>Hoge Raad 14 september 2018 (Docent / Stichting Kolom, Stichting voor speciaal en regulier onderwijs)</a:t>
            </a:r>
            <a:br>
              <a:rPr lang="nl-NL" sz="1600" b="1"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a:r>
            <a:br>
              <a:rPr lang="nl-NL" sz="1600" dirty="0" smtClean="0">
                <a:solidFill>
                  <a:prstClr val="white">
                    <a:lumMod val="50000"/>
                  </a:prstClr>
                </a:solidFill>
                <a:latin typeface="Interstate-Bold" pitchFamily="2" charset="0"/>
              </a:rPr>
            </a:br>
            <a:r>
              <a:rPr lang="nl-NL" sz="1600" u="sng" dirty="0" smtClean="0">
                <a:solidFill>
                  <a:schemeClr val="bg1">
                    <a:lumMod val="50000"/>
                  </a:schemeClr>
                </a:solidFill>
                <a:latin typeface="Interstate-Bold" pitchFamily="2" charset="0"/>
              </a:rPr>
              <a:t>Nieuwe </a:t>
            </a:r>
            <a:r>
              <a:rPr lang="nl-NL" sz="1600" u="sng" dirty="0">
                <a:solidFill>
                  <a:schemeClr val="bg1">
                    <a:lumMod val="50000"/>
                  </a:schemeClr>
                </a:solidFill>
                <a:latin typeface="Interstate-Bold" pitchFamily="2" charset="0"/>
              </a:rPr>
              <a:t>vragen doemen op</a:t>
            </a:r>
            <a:r>
              <a:rPr lang="nl-NL" sz="1600" dirty="0">
                <a:solidFill>
                  <a:schemeClr val="bg1">
                    <a:lumMod val="50000"/>
                  </a:schemeClr>
                </a:solidFill>
                <a:latin typeface="Interstate-Bold" pitchFamily="2" charset="0"/>
              </a:rPr>
              <a:t>:</a:t>
            </a: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1.       Geldt deze regel alleen bij bedrijfseconomisch ontslag 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langdurig zieken, of ook de andere gronden (bijv.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disfunctioneren, verstoorde relatie)?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2.     Vereist wordt 20% vermindering arbeidstijd, maar wat </a:t>
            </a:r>
            <a:r>
              <a:rPr lang="nl-NL" sz="1600" dirty="0" err="1" smtClean="0">
                <a:solidFill>
                  <a:schemeClr val="bg1">
                    <a:lumMod val="50000"/>
                  </a:schemeClr>
                </a:solidFill>
                <a:latin typeface="Interstate-Bold" pitchFamily="2" charset="0"/>
              </a:rPr>
              <a:t>i.g.v</a:t>
            </a: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gelijke arbeidsduur, maar 20% minder loon (bijv. bij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herplaatsing)?</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60350"/>
            <a:ext cx="1905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0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584176"/>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Inhoud seminar </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dirty="0" smtClean="0">
                <a:latin typeface="Interstate-Bold" pitchFamily="2" charset="0"/>
              </a:rPr>
              <a:t/>
            </a:r>
            <a:br>
              <a:rPr lang="nl-NL" sz="2800" dirty="0" smtClean="0">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2000" dirty="0" smtClean="0">
                <a:solidFill>
                  <a:schemeClr val="bg1">
                    <a:lumMod val="50000"/>
                  </a:schemeClr>
                </a:solidFill>
                <a:latin typeface="Interstate-Bold" pitchFamily="2" charset="0"/>
              </a:rPr>
              <a:t>1.    Inleiding</a:t>
            </a:r>
            <a:br>
              <a:rPr lang="nl-NL" sz="2000" dirty="0" smtClean="0">
                <a:solidFill>
                  <a:schemeClr val="bg1">
                    <a:lumMod val="50000"/>
                  </a:schemeClr>
                </a:solidFill>
                <a:latin typeface="Interstate-Bold" pitchFamily="2" charset="0"/>
              </a:rPr>
            </a:br>
            <a:r>
              <a:rPr lang="nl-NL" sz="2000" dirty="0" smtClean="0">
                <a:solidFill>
                  <a:schemeClr val="bg1">
                    <a:lumMod val="50000"/>
                  </a:schemeClr>
                </a:solidFill>
                <a:latin typeface="Interstate-Bold" pitchFamily="2" charset="0"/>
              </a:rPr>
              <a:t>2.   Voorfase (onderhandelen en WW-uitkering)</a:t>
            </a:r>
            <a:br>
              <a:rPr lang="nl-NL" sz="2000" dirty="0" smtClean="0">
                <a:solidFill>
                  <a:schemeClr val="bg1">
                    <a:lumMod val="50000"/>
                  </a:schemeClr>
                </a:solidFill>
                <a:latin typeface="Interstate-Bold" pitchFamily="2" charset="0"/>
              </a:rPr>
            </a:br>
            <a:r>
              <a:rPr lang="nl-NL" sz="2000" dirty="0" smtClean="0">
                <a:solidFill>
                  <a:schemeClr val="bg1">
                    <a:lumMod val="50000"/>
                  </a:schemeClr>
                </a:solidFill>
                <a:latin typeface="Interstate-Bold" pitchFamily="2" charset="0"/>
              </a:rPr>
              <a:t>3.   Inhoud vaststellingsovereenkomst</a:t>
            </a:r>
            <a:br>
              <a:rPr lang="nl-NL" sz="2000" dirty="0" smtClean="0">
                <a:solidFill>
                  <a:schemeClr val="bg1">
                    <a:lumMod val="50000"/>
                  </a:schemeClr>
                </a:solidFill>
                <a:latin typeface="Interstate-Bold" pitchFamily="2" charset="0"/>
              </a:rPr>
            </a:br>
            <a:r>
              <a:rPr lang="nl-NL" sz="2000" dirty="0" smtClean="0">
                <a:solidFill>
                  <a:schemeClr val="bg1">
                    <a:lumMod val="50000"/>
                  </a:schemeClr>
                </a:solidFill>
                <a:latin typeface="Interstate-Bold" pitchFamily="2" charset="0"/>
              </a:rPr>
              <a:t>4.   Afsluiting</a:t>
            </a:r>
            <a:br>
              <a:rPr lang="nl-NL" sz="20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716025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22413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anose="02000603020000020004" pitchFamily="2" charset="0"/>
              </a:rPr>
              <a:t>Actualiteiten (8 oktober 2018)</a:t>
            </a:r>
            <a:br>
              <a:rPr lang="nl-NL" sz="2800" b="1" dirty="0" smtClean="0">
                <a:solidFill>
                  <a:srgbClr val="5BB4E4"/>
                </a:solidFill>
                <a:latin typeface="Interstate-Regular" panose="02000603020000020004" pitchFamily="2" charset="0"/>
              </a:rPr>
            </a:br>
            <a:r>
              <a:rPr lang="nl-NL" sz="2800" dirty="0">
                <a:solidFill>
                  <a:schemeClr val="bg1">
                    <a:lumMod val="50000"/>
                  </a:schemeClr>
                </a:solidFill>
                <a:latin typeface="Interstate-Regular" panose="02000603020000020004" pitchFamily="2" charset="0"/>
              </a:rPr>
              <a:t/>
            </a:r>
            <a:br>
              <a:rPr lang="nl-NL" sz="2800" dirty="0">
                <a:solidFill>
                  <a:schemeClr val="bg1">
                    <a:lumMod val="50000"/>
                  </a:schemeClr>
                </a:solidFill>
                <a:latin typeface="Interstate-Regular" panose="02000603020000020004"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4"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53249">
            <a:off x="1799768" y="2130322"/>
            <a:ext cx="3237663" cy="745784"/>
          </a:xfrm>
          <a:prstGeom prst="rect">
            <a:avLst/>
          </a:prstGeom>
          <a:noFill/>
          <a:ln>
            <a:noFill/>
          </a:ln>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25367">
            <a:off x="3689769" y="2533740"/>
            <a:ext cx="2556549" cy="1990976"/>
          </a:xfrm>
          <a:prstGeom prst="rect">
            <a:avLst/>
          </a:prstGeom>
          <a:noFill/>
        </p:spPr>
      </p:pic>
      <p:pic>
        <p:nvPicPr>
          <p:cNvPr id="7" name="Afbeelding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221088"/>
            <a:ext cx="4392488" cy="1080120"/>
          </a:xfrm>
          <a:prstGeom prst="rect">
            <a:avLst/>
          </a:prstGeom>
          <a:noFill/>
        </p:spPr>
      </p:pic>
    </p:spTree>
    <p:extLst>
      <p:ext uri="{BB962C8B-B14F-4D97-AF65-F5344CB8AC3E}">
        <p14:creationId xmlns:p14="http://schemas.microsoft.com/office/powerpoint/2010/main" val="3330875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Actualiteiten (8 oktober 2018)</a:t>
            </a:r>
            <a:br>
              <a:rPr lang="nl-NL" sz="2800" b="1" dirty="0" smtClean="0">
                <a:solidFill>
                  <a:srgbClr val="5BB4E4"/>
                </a:solidFill>
                <a:latin typeface="Interstate-Regular" pitchFamily="2" charset="0"/>
              </a:rPr>
            </a:br>
            <a:r>
              <a:rPr lang="nl-NL" sz="2800" dirty="0">
                <a:solidFill>
                  <a:schemeClr val="bg1">
                    <a:lumMod val="50000"/>
                  </a:schemeClr>
                </a:solidFill>
                <a:latin typeface="Interstate-Bold" pitchFamily="2" charset="0"/>
              </a:rPr>
              <a:t/>
            </a:r>
            <a:br>
              <a:rPr lang="nl-NL" sz="28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Wat is er aan de hand:</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Grootschalige fraude door Poolse werknemers</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UWV controleert zelden wat de reden van werkloosheid is</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Waarom is de reden van werkloosheid belangrijk?</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84350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Verwijtbare werkloosheid</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Wanneer heeft een werknemer recht op een WW-uitkering?</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Werknemer is verzekerd voor werkloosheid (dus: </a:t>
            </a:r>
            <a:r>
              <a:rPr lang="nl-NL" sz="1600" dirty="0" smtClean="0">
                <a:solidFill>
                  <a:schemeClr val="bg1">
                    <a:lumMod val="50000"/>
                  </a:schemeClr>
                </a:solidFill>
                <a:latin typeface="Interstate-Bold" pitchFamily="2" charset="0"/>
              </a:rPr>
              <a:t>werknemer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 </a:t>
            </a:r>
            <a:r>
              <a:rPr lang="nl-NL" sz="1600" dirty="0">
                <a:solidFill>
                  <a:schemeClr val="bg1">
                    <a:lumMod val="50000"/>
                  </a:schemeClr>
                </a:solidFill>
                <a:latin typeface="Interstate-Bold" pitchFamily="2" charset="0"/>
              </a:rPr>
              <a:t>loondienst)</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Werknemer verliest 5 uur of meer </a:t>
            </a:r>
            <a:r>
              <a:rPr lang="nl-NL" sz="1600" dirty="0" smtClean="0">
                <a:solidFill>
                  <a:schemeClr val="bg1">
                    <a:lumMod val="50000"/>
                  </a:schemeClr>
                </a:solidFill>
                <a:latin typeface="Interstate-Bold" pitchFamily="2" charset="0"/>
              </a:rPr>
              <a:t>arbeidsuren per week</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Werknemer is beschikbaar voor ander werk</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Werknemer heeft in de afgelopen 36 weken minimaal 26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weken </a:t>
            </a:r>
            <a:r>
              <a:rPr lang="nl-NL" sz="1600" dirty="0">
                <a:solidFill>
                  <a:schemeClr val="bg1">
                    <a:lumMod val="50000"/>
                  </a:schemeClr>
                </a:solidFill>
                <a:latin typeface="Interstate-Bold" pitchFamily="2" charset="0"/>
              </a:rPr>
              <a:t>gewerkt</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Werknemer is niet </a:t>
            </a:r>
            <a:r>
              <a:rPr lang="nl-NL" sz="1600" u="sng" dirty="0">
                <a:solidFill>
                  <a:schemeClr val="bg1">
                    <a:lumMod val="50000"/>
                  </a:schemeClr>
                </a:solidFill>
                <a:latin typeface="Interstate-Bold" pitchFamily="2" charset="0"/>
              </a:rPr>
              <a:t>verwijtbaar werkloos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594263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Verwijtbare werkloosheid</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Verwijtbaar werkloos: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Einde dienstverband door ontslag op staande voet (</a:t>
            </a:r>
            <a:r>
              <a:rPr lang="nl-NL" sz="1600" dirty="0" smtClean="0">
                <a:solidFill>
                  <a:schemeClr val="bg1">
                    <a:lumMod val="50000"/>
                  </a:schemeClr>
                </a:solidFill>
                <a:latin typeface="Interstate-Bold" pitchFamily="2" charset="0"/>
              </a:rPr>
              <a:t>dringende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reden ex artikel </a:t>
            </a:r>
            <a:r>
              <a:rPr lang="nl-NL" sz="1600" dirty="0">
                <a:solidFill>
                  <a:schemeClr val="bg1">
                    <a:lumMod val="50000"/>
                  </a:schemeClr>
                </a:solidFill>
                <a:latin typeface="Interstate-Bold" pitchFamily="2" charset="0"/>
              </a:rPr>
              <a:t>7:677 en </a:t>
            </a:r>
            <a:r>
              <a:rPr lang="nl-NL" sz="1600" dirty="0" smtClean="0">
                <a:solidFill>
                  <a:schemeClr val="bg1">
                    <a:lumMod val="50000"/>
                  </a:schemeClr>
                </a:solidFill>
                <a:latin typeface="Interstate-Bold" pitchFamily="2" charset="0"/>
              </a:rPr>
              <a:t>7:678 </a:t>
            </a:r>
            <a:r>
              <a:rPr lang="nl-NL" sz="1600" dirty="0">
                <a:solidFill>
                  <a:schemeClr val="bg1">
                    <a:lumMod val="50000"/>
                  </a:schemeClr>
                </a:solidFill>
                <a:latin typeface="Interstate-Bold" pitchFamily="2" charset="0"/>
              </a:rPr>
              <a:t>BW)</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Bij einde dienstverband op verzoek werknemer (</a:t>
            </a:r>
            <a:r>
              <a:rPr lang="nl-NL" sz="1600" dirty="0" smtClean="0">
                <a:solidFill>
                  <a:schemeClr val="bg1">
                    <a:lumMod val="50000"/>
                  </a:schemeClr>
                </a:solidFill>
                <a:latin typeface="Interstate-Bold" pitchFamily="2" charset="0"/>
              </a:rPr>
              <a:t>tenzij</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voortzetting </a:t>
            </a:r>
            <a:r>
              <a:rPr lang="nl-NL" sz="1600" dirty="0">
                <a:solidFill>
                  <a:schemeClr val="bg1">
                    <a:lumMod val="50000"/>
                  </a:schemeClr>
                </a:solidFill>
                <a:latin typeface="Interstate-Bold" pitchFamily="2" charset="0"/>
              </a:rPr>
              <a:t>redelijkerwijs niet gevergd kan worden van de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a:t>
            </a:r>
            <a:r>
              <a:rPr lang="nl-NL" sz="1600" dirty="0">
                <a:solidFill>
                  <a:schemeClr val="bg1">
                    <a:lumMod val="50000"/>
                  </a:schemeClr>
                </a:solidFill>
                <a:latin typeface="Interstate-Bold" pitchFamily="2" charset="0"/>
              </a:rPr>
              <a: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98963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88640"/>
            <a:ext cx="6984776" cy="122413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Verwijtbare werkloosheid</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Centrale Raad van Beroep 20 juni 2018: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Gedeeltelijke verwijtbaarheid is mogelijk</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Leidt tot korting op de WW-uitkering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Wat voor situaties?</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Werkgever ervaart een geschil</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en dreigt met ontslag richting 	werknemer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ziet geen opties meer voor een vruchtbare 	samenwerking, en neemt ontslag</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362330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4127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Verwijtbare werkloosheid</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Centrale Raad van Beroep 20 juni 2018: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a:t>
            </a:r>
            <a:r>
              <a:rPr lang="nl-NL" sz="1600" i="1" dirty="0" smtClean="0">
                <a:solidFill>
                  <a:schemeClr val="bg1">
                    <a:lumMod val="50000"/>
                  </a:schemeClr>
                </a:solidFill>
                <a:latin typeface="Interstate-Bold" pitchFamily="2" charset="0"/>
              </a:rPr>
              <a:t>Mede gezien de positie van de betrokkene binnen de 	gemeente en de omstandigheid dat zijn functioneren 	uitgebreid in de media naar voren is gekomen, is voorstelbaar 	en te billijken dat betrokkene er met het oog op zijn 	arbeidsmarktpositie voor heeft gekozen om zelf ontslag te 	nemen en zich op zijn toekomst te richten </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Conclusie: werknemer hoeft de ontslagstrijd niet altijd tot de laatste snik aan te gaan, maar zelf ontslag nemen blijft een (groot) risico</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4084251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Verwijtbare werkloosheid</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Bij wederzijds goedvinden: wat moet er in de vaststellingsovereenkomst staan?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1. 	Grond voor beëindiging (vaak: ‘verschil van inzicht’)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2.      	Initiatief </a:t>
            </a:r>
            <a:r>
              <a:rPr lang="nl-NL" sz="1600" dirty="0">
                <a:solidFill>
                  <a:schemeClr val="bg1">
                    <a:lumMod val="50000"/>
                  </a:schemeClr>
                </a:solidFill>
                <a:latin typeface="Interstate-Bold" pitchFamily="2" charset="0"/>
              </a:rPr>
              <a:t>bij de werkgever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3.     	Geen </a:t>
            </a:r>
            <a:r>
              <a:rPr lang="nl-NL" sz="1600" dirty="0">
                <a:solidFill>
                  <a:schemeClr val="bg1">
                    <a:lumMod val="50000"/>
                  </a:schemeClr>
                </a:solidFill>
                <a:latin typeface="Interstate-Bold" pitchFamily="2" charset="0"/>
              </a:rPr>
              <a:t>dringende reden / verwijtbaar </a:t>
            </a:r>
            <a:r>
              <a:rPr lang="nl-NL" sz="1600" dirty="0" smtClean="0">
                <a:solidFill>
                  <a:schemeClr val="bg1">
                    <a:lumMod val="50000"/>
                  </a:schemeClr>
                </a:solidFill>
                <a:latin typeface="Interstate-Bold" pitchFamily="2" charset="0"/>
              </a:rPr>
              <a:t>handelen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4.     	Geen </a:t>
            </a:r>
            <a:r>
              <a:rPr lang="nl-NL" sz="1600" dirty="0">
                <a:solidFill>
                  <a:schemeClr val="bg1">
                    <a:lumMod val="50000"/>
                  </a:schemeClr>
                </a:solidFill>
                <a:latin typeface="Interstate-Bold" pitchFamily="2" charset="0"/>
              </a:rPr>
              <a:t>herplaatsingsmogelijkheden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Let op: UWV kan zelfstandig de </a:t>
            </a:r>
            <a:r>
              <a:rPr lang="nl-NL" sz="1600" dirty="0" smtClean="0">
                <a:solidFill>
                  <a:schemeClr val="bg1">
                    <a:lumMod val="50000"/>
                  </a:schemeClr>
                </a:solidFill>
                <a:latin typeface="Interstate-Bold" pitchFamily="2" charset="0"/>
              </a:rPr>
              <a:t>(dringende) reden voor beëindiging van het </a:t>
            </a:r>
            <a:r>
              <a:rPr lang="nl-NL" sz="1600" smtClean="0">
                <a:solidFill>
                  <a:schemeClr val="bg1">
                    <a:lumMod val="50000"/>
                  </a:schemeClr>
                </a:solidFill>
                <a:latin typeface="Interstate-Bold" pitchFamily="2" charset="0"/>
              </a:rPr>
              <a:t>dienstverband toetsen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4114216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86409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Benadelingshandeling</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Wanneer is er sprake van een benadelingshandeling (door 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Als de </a:t>
            </a:r>
            <a:r>
              <a:rPr lang="nl-NL" sz="1600" dirty="0" smtClean="0">
                <a:solidFill>
                  <a:schemeClr val="bg1">
                    <a:lumMod val="50000"/>
                  </a:schemeClr>
                </a:solidFill>
                <a:latin typeface="Interstate-Bold" pitchFamily="2" charset="0"/>
              </a:rPr>
              <a:t>opzegtermijn </a:t>
            </a:r>
            <a:r>
              <a:rPr lang="nl-NL" sz="1600" dirty="0">
                <a:solidFill>
                  <a:schemeClr val="bg1">
                    <a:lumMod val="50000"/>
                  </a:schemeClr>
                </a:solidFill>
                <a:latin typeface="Interstate-Bold" pitchFamily="2" charset="0"/>
              </a:rPr>
              <a:t>niet in acht wordt </a:t>
            </a:r>
            <a:r>
              <a:rPr lang="nl-NL" sz="1600" dirty="0" smtClean="0">
                <a:solidFill>
                  <a:schemeClr val="bg1">
                    <a:lumMod val="50000"/>
                  </a:schemeClr>
                </a:solidFill>
                <a:latin typeface="Interstate-Bold" pitchFamily="2" charset="0"/>
              </a:rPr>
              <a:t>genomen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sym typeface="Wingdings" panose="05000000000000000000" pitchFamily="2" charset="2"/>
              </a:rPr>
              <a:t> gevolg: geen WW-uitkering tot einde fictieve opzegtermijn</a:t>
            </a:r>
            <a:br>
              <a:rPr lang="nl-NL" sz="1600" dirty="0" smtClean="0">
                <a:solidFill>
                  <a:schemeClr val="bg1">
                    <a:lumMod val="50000"/>
                  </a:schemeClr>
                </a:solidFill>
                <a:latin typeface="Interstate-Bold" pitchFamily="2" charset="0"/>
                <a:sym typeface="Wingdings" panose="05000000000000000000" pitchFamily="2" charset="2"/>
              </a:rPr>
            </a:br>
            <a:r>
              <a:rPr lang="nl-NL" sz="1600" dirty="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sym typeface="Wingdings" panose="05000000000000000000" pitchFamily="2" charset="2"/>
              </a:rPr>
              <a:t> alternatief: (extra) financiële vergoeding voor dekking 	opzegtermijn</a:t>
            </a:r>
            <a:br>
              <a:rPr lang="nl-NL" sz="1600" dirty="0" smtClean="0">
                <a:solidFill>
                  <a:schemeClr val="bg1">
                    <a:lumMod val="50000"/>
                  </a:schemeClr>
                </a:solidFill>
                <a:latin typeface="Interstate-Bold" pitchFamily="2" charset="0"/>
                <a:sym typeface="Wingdings" panose="05000000000000000000" pitchFamily="2" charset="2"/>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Bij het sluiten van een vaststellingsovereenkomst tijdens 	ziekte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sym typeface="Wingdings" panose="05000000000000000000" pitchFamily="2" charset="2"/>
              </a:rPr>
              <a:t> gevolg: geen WW- maar ook geen ZW-uitkering</a:t>
            </a:r>
            <a:br>
              <a:rPr lang="nl-NL" sz="1600" dirty="0" smtClean="0">
                <a:solidFill>
                  <a:schemeClr val="bg1">
                    <a:lumMod val="50000"/>
                  </a:schemeClr>
                </a:solidFill>
                <a:latin typeface="Interstate-Bold" pitchFamily="2" charset="0"/>
                <a:sym typeface="Wingdings" panose="05000000000000000000" pitchFamily="2" charset="2"/>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328624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3407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Benadelingshandeling</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Wat zijn de risico’s van het sluiten van een vaststellingsovereenkomst met een zieke werknemer?</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Voor </a:t>
            </a:r>
            <a:r>
              <a:rPr lang="nl-NL" sz="1600" dirty="0">
                <a:solidFill>
                  <a:schemeClr val="bg1">
                    <a:lumMod val="50000"/>
                  </a:schemeClr>
                </a:solidFill>
                <a:latin typeface="Interstate-Bold" pitchFamily="2" charset="0"/>
              </a:rPr>
              <a:t>werknemer: geen </a:t>
            </a:r>
            <a:r>
              <a:rPr lang="nl-NL" sz="1600" dirty="0" smtClean="0">
                <a:solidFill>
                  <a:schemeClr val="bg1">
                    <a:lumMod val="50000"/>
                  </a:schemeClr>
                </a:solidFill>
                <a:latin typeface="Interstate-Bold" pitchFamily="2" charset="0"/>
              </a:rPr>
              <a:t>WW- </a:t>
            </a:r>
            <a:r>
              <a:rPr lang="nl-NL" sz="1600" dirty="0">
                <a:solidFill>
                  <a:schemeClr val="bg1">
                    <a:lumMod val="50000"/>
                  </a:schemeClr>
                </a:solidFill>
                <a:latin typeface="Interstate-Bold" pitchFamily="2" charset="0"/>
              </a:rPr>
              <a:t>of </a:t>
            </a:r>
            <a:r>
              <a:rPr lang="nl-NL" sz="1600" dirty="0" smtClean="0">
                <a:solidFill>
                  <a:schemeClr val="bg1">
                    <a:lumMod val="50000"/>
                  </a:schemeClr>
                </a:solidFill>
                <a:latin typeface="Interstate-Bold" pitchFamily="2" charset="0"/>
              </a:rPr>
              <a:t>ZW-uitkering</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Voor </a:t>
            </a:r>
            <a:r>
              <a:rPr lang="nl-NL" sz="1600" dirty="0">
                <a:solidFill>
                  <a:schemeClr val="bg1">
                    <a:lumMod val="50000"/>
                  </a:schemeClr>
                </a:solidFill>
                <a:latin typeface="Interstate-Bold" pitchFamily="2" charset="0"/>
              </a:rPr>
              <a:t>werkgever: vernietiging van vaststellingsovereenkomst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door </a:t>
            </a:r>
            <a:r>
              <a:rPr lang="nl-NL" sz="1600" dirty="0">
                <a:solidFill>
                  <a:schemeClr val="bg1">
                    <a:lumMod val="50000"/>
                  </a:schemeClr>
                </a:solidFill>
                <a:latin typeface="Interstate-Bold" pitchFamily="2" charset="0"/>
              </a:rPr>
              <a:t>rechter (</a:t>
            </a:r>
            <a:r>
              <a:rPr lang="nl-NL" sz="1600" dirty="0" smtClean="0">
                <a:solidFill>
                  <a:schemeClr val="bg1">
                    <a:lumMod val="50000"/>
                  </a:schemeClr>
                </a:solidFill>
                <a:latin typeface="Interstate-Bold" pitchFamily="2" charset="0"/>
              </a:rPr>
              <a:t>dwaling door de 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alleen </a:t>
            </a:r>
            <a:r>
              <a:rPr lang="nl-NL" sz="1600" dirty="0">
                <a:solidFill>
                  <a:schemeClr val="bg1">
                    <a:lumMod val="50000"/>
                  </a:schemeClr>
                </a:solidFill>
                <a:latin typeface="Interstate-Bold" pitchFamily="2" charset="0"/>
              </a:rPr>
              <a:t>bij onvoldoende overzien </a:t>
            </a:r>
            <a:r>
              <a:rPr lang="nl-NL" sz="1600" dirty="0" smtClean="0">
                <a:solidFill>
                  <a:schemeClr val="bg1">
                    <a:lumMod val="50000"/>
                  </a:schemeClr>
                </a:solidFill>
                <a:latin typeface="Interstate-Bold" pitchFamily="2" charset="0"/>
              </a:rPr>
              <a:t>van 				   consequenties door 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terughoudende </a:t>
            </a:r>
            <a:r>
              <a:rPr lang="nl-NL" sz="1600" dirty="0">
                <a:solidFill>
                  <a:schemeClr val="bg1">
                    <a:lumMod val="50000"/>
                  </a:schemeClr>
                </a:solidFill>
                <a:latin typeface="Interstate-Bold" pitchFamily="2" charset="0"/>
              </a:rPr>
              <a:t>toetsing </a:t>
            </a:r>
            <a:r>
              <a:rPr lang="nl-NL" sz="1600" dirty="0" smtClean="0">
                <a:solidFill>
                  <a:schemeClr val="bg1">
                    <a:lumMod val="50000"/>
                  </a:schemeClr>
                </a:solidFill>
                <a:latin typeface="Interstate-Bold" pitchFamily="2" charset="0"/>
              </a:rPr>
              <a:t>rechter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Voor werkgever: verhaalsanctie UWV (ziekengeld + premies 	worden door het UWV over een tijdvak van maximaal 52 	weken verhaald)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prstClr val="white">
                    <a:lumMod val="50000"/>
                  </a:prst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710770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3407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Benadelingshandeling</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Kantonrechter Zwolle 23 december 2015 (werknemer/TSN)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smtClean="0">
                <a:solidFill>
                  <a:schemeClr val="bg1">
                    <a:lumMod val="50000"/>
                  </a:schemeClr>
                </a:solidFill>
                <a:latin typeface="Interstate-Bold" pitchFamily="2" charset="0"/>
              </a:rPr>
              <a:t>Feiten en omstandigheden</a:t>
            </a:r>
            <a:br>
              <a:rPr lang="nl-NL" sz="1600" u="sng"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zit in het tweede ziektejaar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 verband met een reorganisatie wordt werknemer 	vaststellingsovereenkomst aangeboden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accepteert de overeenkomst en treedt uit dienst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5104"/>
            <a:ext cx="653215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1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440160"/>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Inleiding </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800" dirty="0">
                <a:solidFill>
                  <a:schemeClr val="bg1">
                    <a:lumMod val="50000"/>
                  </a:schemeClr>
                </a:solidFill>
                <a:latin typeface="Interstate-Bold" pitchFamily="2" charset="0"/>
              </a:rPr>
              <a:t>Allereerst: voorlopige terugblik over 2018. Wat valt </a:t>
            </a:r>
            <a:r>
              <a:rPr lang="nl-NL" sz="1800" dirty="0" smtClean="0">
                <a:solidFill>
                  <a:schemeClr val="bg1">
                    <a:lumMod val="50000"/>
                  </a:schemeClr>
                </a:solidFill>
                <a:latin typeface="Interstate-Bold" pitchFamily="2" charset="0"/>
              </a:rPr>
              <a:t>ons op</a:t>
            </a:r>
            <a:r>
              <a:rPr lang="nl-NL" sz="1800" dirty="0">
                <a:solidFill>
                  <a:schemeClr val="bg1">
                    <a:lumMod val="50000"/>
                  </a:schemeClr>
                </a:solidFill>
                <a:latin typeface="Interstate-Bold" pitchFamily="2" charset="0"/>
              </a:rPr>
              <a: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‘Disfunctioneren dossiers’ (d-grond) nog altijd niet op orde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Concurrentie- / relatiebedingzaken nemen toe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Implementatie AVG; werk aan de winkel!</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Steeds meer vragen over pensioen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Anticiperen op, en implementeren van, nieuwe wetgeving 	blijft aandachtspunt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Inhoud vaststellingsovereenkomst blijft onderwerp van 	gesprek</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22173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00811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Benadelingshandeling</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Kantonrechter Zwolle 23 december 2015 (werknemer/TSN)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smtClean="0">
                <a:solidFill>
                  <a:schemeClr val="bg1">
                    <a:lumMod val="50000"/>
                  </a:schemeClr>
                </a:solidFill>
                <a:latin typeface="Interstate-Bold" pitchFamily="2" charset="0"/>
              </a:rPr>
              <a:t>Oordeel kantonrechter</a:t>
            </a:r>
            <a:br>
              <a:rPr lang="nl-NL" sz="1600" u="sng" dirty="0" smtClean="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
            </a:r>
            <a:br>
              <a:rPr lang="nl-NL" sz="1600" u="sng"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t>
            </a:r>
            <a:r>
              <a:rPr lang="nl-NL" sz="1600" dirty="0" smtClean="0">
                <a:solidFill>
                  <a:schemeClr val="bg1">
                    <a:lumMod val="50000"/>
                  </a:schemeClr>
                </a:solidFill>
                <a:latin typeface="Interstate-Bold" pitchFamily="2" charset="0"/>
              </a:rPr>
              <a:t> 	TSN heeft werknemer niet naar behoren geïnformeerd over 	gevolgen accepteren vaststellingsovereenkomst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Bepaling in de vaststellingsovereenkomst onvoldoende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Het feit dat werknemer een algemene informatiebijeenkomst 	heeft gemist kan haar niet worden tegengeworpen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Van werknemer kan in redelijkheid niet worden verwacht dat 	zij uit zichzelf op de hoogte is van consequentie van 	beëindiging met wederzijds goedvinden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Eisen van goed werkgeverschap verplichten TSN om 	werknemer daarover behoorlijk en volledig te informeren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708050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00811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Benadelingshandeling</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Kantonrechter Zwolle 23 december 2015 (werknemer/TSN)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smtClean="0">
                <a:solidFill>
                  <a:schemeClr val="bg1">
                    <a:lumMod val="50000"/>
                  </a:schemeClr>
                </a:solidFill>
                <a:latin typeface="Interstate-Bold" pitchFamily="2" charset="0"/>
              </a:rPr>
              <a:t>Gevolgen</a:t>
            </a:r>
            <a:br>
              <a:rPr lang="nl-NL" sz="1600" u="sng" dirty="0" smtClean="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
            </a:r>
            <a:br>
              <a:rPr lang="nl-NL" sz="1600" u="sng"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t>
            </a:r>
            <a:r>
              <a:rPr lang="nl-NL" sz="1600" dirty="0" smtClean="0">
                <a:solidFill>
                  <a:schemeClr val="bg1">
                    <a:lumMod val="50000"/>
                  </a:schemeClr>
                </a:solidFill>
                <a:latin typeface="Interstate-Bold" pitchFamily="2" charset="0"/>
              </a:rPr>
              <a:t> 	Kantonrechter vernietigt vaststellingsovereenkomst 	(dwaling door werknemer)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is terug in dienst en heeft recht op 	(achterstallig) loon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Conclusie: werkgever moet zieke werknemer </a:t>
            </a:r>
            <a:r>
              <a:rPr lang="nl-NL" sz="1600" b="1" dirty="0" smtClean="0">
                <a:solidFill>
                  <a:schemeClr val="bg1">
                    <a:lumMod val="50000"/>
                  </a:schemeClr>
                </a:solidFill>
                <a:latin typeface="Interstate-Bold" pitchFamily="2" charset="0"/>
              </a:rPr>
              <a:t>behoorlijk en volledig </a:t>
            </a:r>
            <a:r>
              <a:rPr lang="nl-NL" sz="1600" dirty="0" smtClean="0">
                <a:solidFill>
                  <a:schemeClr val="bg1">
                    <a:lumMod val="50000"/>
                  </a:schemeClr>
                </a:solidFill>
                <a:latin typeface="Interstate-Bold" pitchFamily="2" charset="0"/>
              </a:rPr>
              <a:t>wijzen op gevolgen accepteren vaststellingsovereenkomst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rPr>
              <a:t>in verband met bewijs: aangetekend en/of per e-mail</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975948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93610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WW-uitkering</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Benadelingshandeling</a:t>
            </a:r>
            <a:br>
              <a:rPr lang="nl-NL" sz="28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Ziek na ondertekening vaststellingsovereenkomst?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Binnen de </a:t>
            </a:r>
            <a:r>
              <a:rPr lang="nl-NL" sz="1600" dirty="0">
                <a:solidFill>
                  <a:schemeClr val="bg1">
                    <a:lumMod val="50000"/>
                  </a:schemeClr>
                </a:solidFill>
                <a:latin typeface="Interstate-Bold" pitchFamily="2" charset="0"/>
              </a:rPr>
              <a:t>bedenktermijn: werknemer moet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vaststellingsovereenkomst </a:t>
            </a:r>
            <a:r>
              <a:rPr lang="nl-NL" sz="1600" dirty="0">
                <a:solidFill>
                  <a:schemeClr val="bg1">
                    <a:lumMod val="50000"/>
                  </a:schemeClr>
                </a:solidFill>
                <a:latin typeface="Interstate-Bold" pitchFamily="2" charset="0"/>
              </a:rPr>
              <a:t>ontbinden!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Na de bedenktermijn: overeenkomst blijft in stand,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a:t>
            </a:r>
            <a:r>
              <a:rPr lang="nl-NL" sz="1600" dirty="0">
                <a:solidFill>
                  <a:schemeClr val="bg1">
                    <a:lumMod val="50000"/>
                  </a:schemeClr>
                </a:solidFill>
                <a:latin typeface="Interstate-Bold" pitchFamily="2" charset="0"/>
              </a:rPr>
              <a:t>gaat ziek uit </a:t>
            </a:r>
            <a:r>
              <a:rPr lang="nl-NL" sz="1600" dirty="0" smtClean="0">
                <a:solidFill>
                  <a:schemeClr val="bg1">
                    <a:lumMod val="50000"/>
                  </a:schemeClr>
                </a:solidFill>
                <a:latin typeface="Interstate-Bold" pitchFamily="2" charset="0"/>
              </a:rPr>
              <a:t>dienst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En dan: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Melding UWV werknemer ziek uit dienst</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562607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Inhoud vaststellingsovereenkomst</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Vergoedingen</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Postcontractuele bedingen</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Wet </a:t>
            </a:r>
            <a:r>
              <a:rPr lang="nl-NL" sz="1800" dirty="0" err="1" smtClean="0">
                <a:solidFill>
                  <a:schemeClr val="bg1">
                    <a:lumMod val="50000"/>
                  </a:schemeClr>
                </a:solidFill>
                <a:latin typeface="Interstate-Bold" pitchFamily="2" charset="0"/>
              </a:rPr>
              <a:t>BeZaVa</a:t>
            </a:r>
            <a:r>
              <a:rPr lang="nl-NL" sz="1800" dirty="0" smtClean="0">
                <a:solidFill>
                  <a:schemeClr val="bg1">
                    <a:lumMod val="50000"/>
                  </a:schemeClr>
                </a:solidFill>
                <a:latin typeface="Interstate-Bold" pitchFamily="2" charset="0"/>
              </a:rPr>
              <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De bedenktermijn</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Finale kwijting</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Pensioen </a:t>
            </a:r>
            <a:r>
              <a:rPr lang="nl-NL" sz="1800" dirty="0">
                <a:solidFill>
                  <a:schemeClr val="bg1">
                    <a:lumMod val="50000"/>
                  </a:schemeClr>
                </a:solidFill>
                <a:latin typeface="Interstate-Bold" pitchFamily="2" charset="0"/>
              </a:rPr>
              <a:t/>
            </a:r>
            <a:br>
              <a:rPr lang="nl-NL" sz="18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429000"/>
            <a:ext cx="2746623" cy="270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576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De transitievergoeding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Doel is tweeledig:</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Overgang naar ander betaald werk faciliteren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Compensatie voor ontslag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3773530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Transitievergoeding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Wanneer </a:t>
            </a:r>
            <a:r>
              <a:rPr lang="nl-NL" sz="1600" dirty="0">
                <a:solidFill>
                  <a:schemeClr val="bg1">
                    <a:lumMod val="50000"/>
                  </a:schemeClr>
                </a:solidFill>
                <a:latin typeface="Interstate-Bold" pitchFamily="2" charset="0"/>
              </a:rPr>
              <a:t>bestaat hier recht op, als de arbeidsovereenkomst is geëindigd:</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Na </a:t>
            </a:r>
            <a:r>
              <a:rPr lang="nl-NL" sz="1600" dirty="0">
                <a:solidFill>
                  <a:schemeClr val="bg1">
                    <a:lumMod val="50000"/>
                  </a:schemeClr>
                </a:solidFill>
                <a:latin typeface="Interstate-Bold" pitchFamily="2" charset="0"/>
              </a:rPr>
              <a:t>opzegging door de werkgever met instemming </a:t>
            </a:r>
            <a:r>
              <a:rPr lang="nl-NL" sz="1600" dirty="0" smtClean="0">
                <a:solidFill>
                  <a:schemeClr val="bg1">
                    <a:lumMod val="50000"/>
                  </a:schemeClr>
                </a:solidFill>
                <a:latin typeface="Interstate-Bold" pitchFamily="2" charset="0"/>
              </a:rPr>
              <a:t>van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Na </a:t>
            </a:r>
            <a:r>
              <a:rPr lang="nl-NL" sz="1600" dirty="0">
                <a:solidFill>
                  <a:schemeClr val="bg1">
                    <a:lumMod val="50000"/>
                  </a:schemeClr>
                </a:solidFill>
                <a:latin typeface="Interstate-Bold" pitchFamily="2" charset="0"/>
              </a:rPr>
              <a:t>opzegging na ontvangst goedkeuring van het </a:t>
            </a:r>
            <a:r>
              <a:rPr lang="nl-NL" sz="1600" dirty="0" smtClean="0">
                <a:solidFill>
                  <a:schemeClr val="bg1">
                    <a:lumMod val="50000"/>
                  </a:schemeClr>
                </a:solidFill>
                <a:latin typeface="Interstate-Bold" pitchFamily="2" charset="0"/>
              </a:rPr>
              <a:t>UWV</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Na </a:t>
            </a:r>
            <a:r>
              <a:rPr lang="nl-NL" sz="1600" dirty="0">
                <a:solidFill>
                  <a:schemeClr val="bg1">
                    <a:lumMod val="50000"/>
                  </a:schemeClr>
                </a:solidFill>
                <a:latin typeface="Interstate-Bold" pitchFamily="2" charset="0"/>
              </a:rPr>
              <a:t>toewijzen verzoek tot ontbinding van </a:t>
            </a:r>
            <a:r>
              <a:rPr lang="nl-NL" sz="1600" dirty="0" smtClean="0">
                <a:solidFill>
                  <a:schemeClr val="bg1">
                    <a:lumMod val="50000"/>
                  </a:schemeClr>
                </a:solidFill>
                <a:latin typeface="Interstate-Bold" pitchFamily="2" charset="0"/>
              </a:rPr>
              <a:t>werkgever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Als </a:t>
            </a:r>
            <a:r>
              <a:rPr lang="nl-NL" sz="1600" dirty="0">
                <a:solidFill>
                  <a:schemeClr val="bg1">
                    <a:lumMod val="50000"/>
                  </a:schemeClr>
                </a:solidFill>
                <a:latin typeface="Interstate-Bold" pitchFamily="2" charset="0"/>
              </a:rPr>
              <a:t>gevolg van ernstig verwijtbaar handelen van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werkgever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Er bestaat </a:t>
            </a:r>
            <a:r>
              <a:rPr lang="nl-NL" sz="1600" u="sng" dirty="0">
                <a:solidFill>
                  <a:schemeClr val="bg1">
                    <a:lumMod val="50000"/>
                  </a:schemeClr>
                </a:solidFill>
                <a:latin typeface="Interstate-Bold" pitchFamily="2" charset="0"/>
              </a:rPr>
              <a:t>geen</a:t>
            </a:r>
            <a:r>
              <a:rPr lang="nl-NL" sz="1600" dirty="0">
                <a:solidFill>
                  <a:schemeClr val="bg1">
                    <a:lumMod val="50000"/>
                  </a:schemeClr>
                </a:solidFill>
                <a:latin typeface="Interstate-Bold" pitchFamily="2" charset="0"/>
              </a:rPr>
              <a:t> wettelijk recht op de transitievergoeding, bij:</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Opzegging/beëindiging </a:t>
            </a:r>
            <a:r>
              <a:rPr lang="nl-NL" sz="1600" dirty="0">
                <a:solidFill>
                  <a:schemeClr val="bg1">
                    <a:lumMod val="50000"/>
                  </a:schemeClr>
                </a:solidFill>
                <a:latin typeface="Interstate-Bold" pitchFamily="2" charset="0"/>
              </a:rPr>
              <a:t>door de werknemer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Beëindiging </a:t>
            </a:r>
            <a:r>
              <a:rPr lang="nl-NL" sz="1600" dirty="0">
                <a:solidFill>
                  <a:schemeClr val="bg1">
                    <a:lumMod val="50000"/>
                  </a:schemeClr>
                </a:solidFill>
                <a:latin typeface="Interstate-Bold" pitchFamily="2" charset="0"/>
              </a:rPr>
              <a:t>met wederzijds goedvinden (met een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vaststellingsovereenkomst</a:t>
            </a:r>
            <a:r>
              <a:rPr lang="nl-NL" sz="1600" dirty="0">
                <a:solidFill>
                  <a:schemeClr val="bg1">
                    <a:lumMod val="50000"/>
                  </a:schemeClr>
                </a:solidFill>
                <a:latin typeface="Interstate-Bold" pitchFamily="2" charset="0"/>
              </a:rPr>
              <a: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Ernstig </a:t>
            </a:r>
            <a:r>
              <a:rPr lang="nl-NL" sz="1600" dirty="0">
                <a:solidFill>
                  <a:schemeClr val="bg1">
                    <a:lumMod val="50000"/>
                  </a:schemeClr>
                </a:solidFill>
                <a:latin typeface="Interstate-Bold" pitchFamily="2" charset="0"/>
              </a:rPr>
              <a:t>verwijtbaar handelen van de werknemer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Faillissement </a:t>
            </a:r>
            <a:r>
              <a:rPr lang="nl-NL" sz="1600" dirty="0">
                <a:solidFill>
                  <a:schemeClr val="bg1">
                    <a:lumMod val="50000"/>
                  </a:schemeClr>
                </a:solidFill>
                <a:latin typeface="Interstate-Bold" pitchFamily="2" charset="0"/>
              </a:rPr>
              <a:t>werkgever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Werknemer </a:t>
            </a:r>
            <a:r>
              <a:rPr lang="nl-NL" sz="1600" dirty="0">
                <a:solidFill>
                  <a:schemeClr val="bg1">
                    <a:lumMod val="50000"/>
                  </a:schemeClr>
                </a:solidFill>
                <a:latin typeface="Interstate-Bold" pitchFamily="2" charset="0"/>
              </a:rPr>
              <a:t>jonger dan achttien jaar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Werknemer </a:t>
            </a:r>
            <a:r>
              <a:rPr lang="nl-NL" sz="1600" dirty="0">
                <a:solidFill>
                  <a:schemeClr val="bg1">
                    <a:lumMod val="50000"/>
                  </a:schemeClr>
                </a:solidFill>
                <a:latin typeface="Interstate-Bold" pitchFamily="2" charset="0"/>
              </a:rPr>
              <a:t>die AOW-leeftijd heeft </a:t>
            </a:r>
            <a:r>
              <a:rPr lang="nl-NL" sz="1600" dirty="0" smtClean="0">
                <a:solidFill>
                  <a:schemeClr val="bg1">
                    <a:lumMod val="50000"/>
                  </a:schemeClr>
                </a:solidFill>
                <a:latin typeface="Interstate-Bold" pitchFamily="2" charset="0"/>
              </a:rPr>
              <a:t>bereikt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958035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04664"/>
            <a:ext cx="6984776" cy="122413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Transitievergoeding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De </a:t>
            </a:r>
            <a:r>
              <a:rPr lang="nl-NL" sz="1600" dirty="0">
                <a:solidFill>
                  <a:schemeClr val="bg1">
                    <a:lumMod val="50000"/>
                  </a:schemeClr>
                </a:solidFill>
                <a:latin typeface="Interstate-Bold" pitchFamily="2" charset="0"/>
              </a:rPr>
              <a:t>arbeidsovereenkomst moet twee jaar of langer hebben geduurd. Dit wordt anders onder de </a:t>
            </a:r>
            <a:r>
              <a:rPr lang="nl-NL" sz="1600" dirty="0" smtClean="0">
                <a:solidFill>
                  <a:schemeClr val="bg1">
                    <a:lumMod val="50000"/>
                  </a:schemeClr>
                </a:solidFill>
                <a:latin typeface="Interstate-Bold" pitchFamily="2" charset="0"/>
              </a:rPr>
              <a:t>WAB</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Hoe bereken je de transitievergoeding?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Eerste tien jaar: 1/6 maandsalaris per gewerkt half jaar (</a:t>
            </a:r>
            <a:r>
              <a:rPr lang="nl-NL" sz="1600" dirty="0" smtClean="0">
                <a:solidFill>
                  <a:schemeClr val="bg1">
                    <a:lumMod val="50000"/>
                  </a:schemeClr>
                </a:solidFill>
                <a:latin typeface="Interstate-Bold" pitchFamily="2" charset="0"/>
              </a:rPr>
              <a:t>1/3</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maandsalaris </a:t>
            </a:r>
            <a:r>
              <a:rPr lang="nl-NL" sz="1600" dirty="0">
                <a:solidFill>
                  <a:schemeClr val="bg1">
                    <a:lumMod val="50000"/>
                  </a:schemeClr>
                </a:solidFill>
                <a:latin typeface="Interstate-Bold" pitchFamily="2" charset="0"/>
              </a:rPr>
              <a:t>per jaar)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Daarna: </a:t>
            </a:r>
            <a:r>
              <a:rPr lang="nl-NL" sz="1600" dirty="0" smtClean="0">
                <a:solidFill>
                  <a:schemeClr val="bg1">
                    <a:lumMod val="50000"/>
                  </a:schemeClr>
                </a:solidFill>
                <a:latin typeface="Interstate-Bold" pitchFamily="2" charset="0"/>
              </a:rPr>
              <a:t>1/4 maandsalaris </a:t>
            </a:r>
            <a:r>
              <a:rPr lang="nl-NL" sz="1600" dirty="0">
                <a:solidFill>
                  <a:schemeClr val="bg1">
                    <a:lumMod val="50000"/>
                  </a:schemeClr>
                </a:solidFill>
                <a:latin typeface="Interstate-Bold" pitchFamily="2" charset="0"/>
              </a:rPr>
              <a:t>per gewerkt half jaar (1/2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maandsalaris </a:t>
            </a:r>
            <a:r>
              <a:rPr lang="nl-NL" sz="1600" dirty="0">
                <a:solidFill>
                  <a:schemeClr val="bg1">
                    <a:lumMod val="50000"/>
                  </a:schemeClr>
                </a:solidFill>
                <a:latin typeface="Interstate-Bold" pitchFamily="2" charset="0"/>
              </a:rPr>
              <a:t>per jaar)</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Per 1 januari 2019 maximaal € 81.000,- bruto of een jaarsalaris indien dat hoger </a:t>
            </a:r>
            <a:r>
              <a:rPr lang="nl-NL" sz="1600" dirty="0" smtClean="0">
                <a:solidFill>
                  <a:schemeClr val="bg1">
                    <a:lumMod val="50000"/>
                  </a:schemeClr>
                </a:solidFill>
                <a:latin typeface="Interstate-Bold" pitchFamily="2" charset="0"/>
              </a:rPr>
              <a:t>is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Aparte regeling voor 50-plusser in dienst bij werkgever met meer dan 25 werknemers:</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450720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Transitievergoeding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50</a:t>
            </a:r>
            <a:r>
              <a:rPr lang="nl-NL" sz="1600" dirty="0">
                <a:solidFill>
                  <a:schemeClr val="bg1">
                    <a:lumMod val="50000"/>
                  </a:schemeClr>
                </a:solidFill>
                <a:latin typeface="Interstate-Bold" pitchFamily="2" charset="0"/>
              </a:rPr>
              <a:t>+ regeling: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Werknemer is op het moment dat de </a:t>
            </a:r>
            <a:r>
              <a:rPr lang="nl-NL" sz="1600" dirty="0" smtClean="0">
                <a:solidFill>
                  <a:schemeClr val="bg1">
                    <a:lumMod val="50000"/>
                  </a:schemeClr>
                </a:solidFill>
                <a:latin typeface="Interstate-Bold" pitchFamily="2" charset="0"/>
              </a:rPr>
              <a:t>arbeidsovereenkomst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eindigt </a:t>
            </a:r>
            <a:r>
              <a:rPr lang="nl-NL" sz="1600" dirty="0">
                <a:solidFill>
                  <a:schemeClr val="bg1">
                    <a:lumMod val="50000"/>
                  </a:schemeClr>
                </a:solidFill>
                <a:latin typeface="Interstate-Bold" pitchFamily="2" charset="0"/>
              </a:rPr>
              <a:t>50+ én minimaal 10 jaar in dienst: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Alle jaren die werknemer na zijn 50e in dienst is,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is de transitievergoeding 1/2 </a:t>
            </a:r>
            <a:r>
              <a:rPr lang="nl-NL" sz="1600" dirty="0">
                <a:solidFill>
                  <a:schemeClr val="bg1">
                    <a:lumMod val="50000"/>
                  </a:schemeClr>
                </a:solidFill>
                <a:latin typeface="Interstate-Bold" pitchFamily="2" charset="0"/>
              </a:rPr>
              <a:t>maandloon per half jaar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1 maandsalaris per dienstjaar</a:t>
            </a:r>
            <a:r>
              <a:rPr lang="nl-NL" sz="1600" dirty="0" smtClean="0">
                <a:solidFill>
                  <a:schemeClr val="bg1">
                    <a:lumMod val="50000"/>
                  </a:schemeClr>
                </a:solidFill>
                <a:latin typeface="Interstate-Bold" pitchFamily="2" charset="0"/>
              </a:rPr>
              <a: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Tijdelijke MKB-regeling voor ondernemingen in slechte financiële situatie met minder dan 25 werknemers waarbij alleen de dienstjaren vanaf 1 mei 2013 hoeven worden meegerekend. Alle eerdere dienstjaren tellen dan niet mee. Van slechte financiële situatie kan alleen gesproken worden als de jaarstukken over de afgelopen drie jaar negatieve cijfers laten zien. Strekt te ver daar nu verder op in te </a:t>
            </a:r>
            <a:r>
              <a:rPr lang="nl-NL" sz="1600" dirty="0" smtClean="0">
                <a:solidFill>
                  <a:schemeClr val="bg1">
                    <a:lumMod val="50000"/>
                  </a:schemeClr>
                </a:solidFill>
                <a:latin typeface="Interstate-Bold" pitchFamily="2" charset="0"/>
              </a:rPr>
              <a:t>gaan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785799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04664"/>
            <a:ext cx="6984776" cy="122413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Transitievergoeding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Welke </a:t>
            </a:r>
            <a:r>
              <a:rPr lang="nl-NL" sz="1600" dirty="0">
                <a:solidFill>
                  <a:schemeClr val="bg1">
                    <a:lumMod val="50000"/>
                  </a:schemeClr>
                </a:solidFill>
                <a:latin typeface="Interstate-Bold" pitchFamily="2" charset="0"/>
              </a:rPr>
              <a:t>looncomponenten worden meegenomen voor de berekening van het maandsalaris:</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Bruto </a:t>
            </a:r>
            <a:r>
              <a:rPr lang="nl-NL" sz="1600" dirty="0">
                <a:solidFill>
                  <a:schemeClr val="bg1">
                    <a:lumMod val="50000"/>
                  </a:schemeClr>
                </a:solidFill>
                <a:latin typeface="Interstate-Bold" pitchFamily="2" charset="0"/>
              </a:rPr>
              <a:t>maandsalaris</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Vakantietoeslag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Dertiende </a:t>
            </a:r>
            <a:r>
              <a:rPr lang="nl-NL" sz="1600" dirty="0">
                <a:solidFill>
                  <a:schemeClr val="bg1">
                    <a:lumMod val="50000"/>
                  </a:schemeClr>
                </a:solidFill>
                <a:latin typeface="Interstate-Bold" pitchFamily="2" charset="0"/>
              </a:rPr>
              <a:t>maand/eindejaarsuitkering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Structurele </a:t>
            </a:r>
            <a:r>
              <a:rPr lang="nl-NL" sz="1600" dirty="0">
                <a:solidFill>
                  <a:schemeClr val="bg1">
                    <a:lumMod val="50000"/>
                  </a:schemeClr>
                </a:solidFill>
                <a:latin typeface="Interstate-Bold" pitchFamily="2" charset="0"/>
              </a:rPr>
              <a:t>overwerkvergoeding </a:t>
            </a:r>
            <a:r>
              <a:rPr lang="nl-NL" sz="1600" dirty="0" smtClean="0">
                <a:solidFill>
                  <a:schemeClr val="bg1">
                    <a:lumMod val="50000"/>
                  </a:schemeClr>
                </a:solidFill>
                <a:latin typeface="Interstate-Bold" pitchFamily="2" charset="0"/>
              </a:rPr>
              <a:t>en/of ploegentoeslag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berekend over een jaar)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De </a:t>
            </a:r>
            <a:r>
              <a:rPr lang="nl-NL" sz="1600" dirty="0">
                <a:solidFill>
                  <a:schemeClr val="bg1">
                    <a:lumMod val="50000"/>
                  </a:schemeClr>
                </a:solidFill>
                <a:latin typeface="Interstate-Bold" pitchFamily="2" charset="0"/>
              </a:rPr>
              <a:t>gemiddelde variabele beloning over de afgelopen drie jaar</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118557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15416"/>
            <a:ext cx="6984776" cy="223224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Transitievergoeding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Gelijkwaardige regeling</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De transitievergoeding is niet verschuldigd indien in de CAO een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gelijkwaardige regeling is opgenomen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56638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080120"/>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Voorfase</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800" dirty="0">
                <a:solidFill>
                  <a:schemeClr val="bg1">
                    <a:lumMod val="50000"/>
                  </a:schemeClr>
                </a:solidFill>
                <a:latin typeface="Interstate-Bold" pitchFamily="2" charset="0"/>
              </a:rPr>
              <a:t>•</a:t>
            </a:r>
            <a:r>
              <a:rPr lang="nl-NL" sz="1800" dirty="0" smtClean="0">
                <a:solidFill>
                  <a:schemeClr val="bg1">
                    <a:lumMod val="50000"/>
                  </a:schemeClr>
                </a:solidFill>
                <a:latin typeface="Interstate-Bold" pitchFamily="2" charset="0"/>
              </a:rPr>
              <a:t> 	Onderhandelen</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WW-uitkering</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810" y="3110086"/>
            <a:ext cx="40862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692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72008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Wetswijziging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Transitievergoeding </a:t>
            </a:r>
            <a:r>
              <a:rPr lang="nl-NL" sz="1600" dirty="0">
                <a:solidFill>
                  <a:schemeClr val="bg1">
                    <a:lumMod val="50000"/>
                  </a:schemeClr>
                </a:solidFill>
                <a:latin typeface="Interstate-Bold" pitchFamily="2" charset="0"/>
              </a:rPr>
              <a:t>is ook verschuldigd bij einde arbeidsovereenkomst na twee jaar </a:t>
            </a:r>
            <a:r>
              <a:rPr lang="nl-NL" sz="1600" dirty="0" smtClean="0">
                <a:solidFill>
                  <a:schemeClr val="bg1">
                    <a:lumMod val="50000"/>
                  </a:schemeClr>
                </a:solidFill>
                <a:latin typeface="Interstate-Bold" pitchFamily="2" charset="0"/>
              </a:rPr>
              <a:t>ziekte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Wetswijziging per 1 januari 2020:</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De </a:t>
            </a:r>
            <a:r>
              <a:rPr lang="nl-NL" sz="1600" dirty="0">
                <a:solidFill>
                  <a:schemeClr val="bg1">
                    <a:lumMod val="50000"/>
                  </a:schemeClr>
                </a:solidFill>
                <a:latin typeface="Interstate-Bold" pitchFamily="2" charset="0"/>
              </a:rPr>
              <a:t>transitievergoeding die verschuldigd is na twee jaar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ziekte wordt </a:t>
            </a:r>
            <a:r>
              <a:rPr lang="nl-NL" sz="1600" dirty="0">
                <a:solidFill>
                  <a:schemeClr val="bg1">
                    <a:lumMod val="50000"/>
                  </a:schemeClr>
                </a:solidFill>
                <a:latin typeface="Interstate-Bold" pitchFamily="2" charset="0"/>
              </a:rPr>
              <a:t>door het UWV vergoed. Dit betreft alleen het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bedrag aan </a:t>
            </a:r>
            <a:r>
              <a:rPr lang="nl-NL" sz="1600" dirty="0">
                <a:solidFill>
                  <a:schemeClr val="bg1">
                    <a:lumMod val="50000"/>
                  </a:schemeClr>
                </a:solidFill>
                <a:latin typeface="Interstate-Bold" pitchFamily="2" charset="0"/>
              </a:rPr>
              <a:t>transitievergoeding en geen hoger bedrag. Het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maakt niet </a:t>
            </a:r>
            <a:r>
              <a:rPr lang="nl-NL" sz="1600" dirty="0">
                <a:solidFill>
                  <a:schemeClr val="bg1">
                    <a:lumMod val="50000"/>
                  </a:schemeClr>
                </a:solidFill>
                <a:latin typeface="Interstate-Bold" pitchFamily="2" charset="0"/>
              </a:rPr>
              <a:t>uit of de arbeidsovereenkomst met wederzijds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goedvinden </a:t>
            </a:r>
            <a:r>
              <a:rPr lang="nl-NL" sz="1600" dirty="0">
                <a:solidFill>
                  <a:schemeClr val="bg1">
                    <a:lumMod val="50000"/>
                  </a:schemeClr>
                </a:solidFill>
                <a:latin typeface="Interstate-Bold" pitchFamily="2" charset="0"/>
              </a:rPr>
              <a:t>of </a:t>
            </a:r>
            <a:r>
              <a:rPr lang="nl-NL" sz="1600" dirty="0" smtClean="0">
                <a:solidFill>
                  <a:schemeClr val="bg1">
                    <a:lumMod val="50000"/>
                  </a:schemeClr>
                </a:solidFill>
                <a:latin typeface="Interstate-Bold" pitchFamily="2" charset="0"/>
              </a:rPr>
              <a:t>na opzegging/ontbinding </a:t>
            </a:r>
            <a:r>
              <a:rPr lang="nl-NL" sz="1600" dirty="0">
                <a:solidFill>
                  <a:schemeClr val="bg1">
                    <a:lumMod val="50000"/>
                  </a:schemeClr>
                </a:solidFill>
                <a:latin typeface="Interstate-Bold" pitchFamily="2" charset="0"/>
              </a:rPr>
              <a:t>is </a:t>
            </a:r>
            <a:r>
              <a:rPr lang="nl-NL" sz="1600" dirty="0" smtClean="0">
                <a:solidFill>
                  <a:schemeClr val="bg1">
                    <a:lumMod val="50000"/>
                  </a:schemeClr>
                </a:solidFill>
                <a:latin typeface="Interstate-Bold" pitchFamily="2" charset="0"/>
              </a:rPr>
              <a:t>geëindigd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De wijziging geldt met terugwerkende kracht vanaf 1 juli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2015.  Betaalde transitievergoedingen kunnen </a:t>
            </a:r>
            <a:r>
              <a:rPr lang="nl-NL" sz="1600" dirty="0">
                <a:solidFill>
                  <a:schemeClr val="bg1">
                    <a:lumMod val="50000"/>
                  </a:schemeClr>
                </a:solidFill>
                <a:latin typeface="Interstate-Bold" pitchFamily="2" charset="0"/>
              </a:rPr>
              <a:t>dus alsnog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voor </a:t>
            </a:r>
            <a:r>
              <a:rPr lang="nl-NL" sz="1600" dirty="0">
                <a:solidFill>
                  <a:schemeClr val="bg1">
                    <a:lumMod val="50000"/>
                  </a:schemeClr>
                </a:solidFill>
                <a:latin typeface="Interstate-Bold" pitchFamily="2" charset="0"/>
              </a:rPr>
              <a:t>vergoeding in aanmerking </a:t>
            </a:r>
            <a:r>
              <a:rPr lang="nl-NL" sz="1600" dirty="0" smtClean="0">
                <a:solidFill>
                  <a:schemeClr val="bg1">
                    <a:lumMod val="50000"/>
                  </a:schemeClr>
                </a:solidFill>
                <a:latin typeface="Interstate-Bold" pitchFamily="2" charset="0"/>
              </a:rPr>
              <a:t>komen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844825"/>
            <a:ext cx="144016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591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36815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Een hogere vergoeding aanbieden?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Verkrijgen </a:t>
            </a:r>
            <a:r>
              <a:rPr lang="nl-NL" sz="1600" dirty="0">
                <a:solidFill>
                  <a:schemeClr val="bg1">
                    <a:lumMod val="50000"/>
                  </a:schemeClr>
                </a:solidFill>
                <a:latin typeface="Interstate-Bold" pitchFamily="2" charset="0"/>
              </a:rPr>
              <a:t>zekerheid (geen hoger beroep &amp; cassatie)</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Afkopen </a:t>
            </a:r>
            <a:r>
              <a:rPr lang="nl-NL" sz="1600" dirty="0">
                <a:solidFill>
                  <a:schemeClr val="bg1">
                    <a:lumMod val="50000"/>
                  </a:schemeClr>
                </a:solidFill>
                <a:latin typeface="Interstate-Bold" pitchFamily="2" charset="0"/>
              </a:rPr>
              <a:t>geen volledig dossier/herplaatsingsmogelijkheden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993431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5121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Aanknopingspunt voor de hogere vergoeding:</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Billijke 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Twee soorten te onderscheiden</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1</a:t>
            </a:r>
            <a:r>
              <a:rPr lang="nl-NL" sz="1600" dirty="0">
                <a:solidFill>
                  <a:schemeClr val="bg1">
                    <a:lumMod val="50000"/>
                  </a:schemeClr>
                </a:solidFill>
                <a:latin typeface="Interstate-Bold" pitchFamily="2" charset="0"/>
              </a:rPr>
              <a:t>.	Als vergoeding voor het ernstig verwijtbaar handelen van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werkgever </a:t>
            </a:r>
            <a:r>
              <a:rPr lang="nl-NL" sz="1600" dirty="0">
                <a:solidFill>
                  <a:schemeClr val="bg1">
                    <a:lumMod val="50000"/>
                  </a:schemeClr>
                </a:solidFill>
                <a:latin typeface="Interstate-Bold" pitchFamily="2" charset="0"/>
              </a:rPr>
              <a:t>naast de transitievergoeding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2</a:t>
            </a:r>
            <a:r>
              <a:rPr lang="nl-NL" sz="1600" dirty="0">
                <a:solidFill>
                  <a:schemeClr val="bg1">
                    <a:lumMod val="50000"/>
                  </a:schemeClr>
                </a:solidFill>
                <a:latin typeface="Interstate-Bold" pitchFamily="2" charset="0"/>
              </a:rPr>
              <a:t>.	Als vergoeding in plaats van vernietiging van de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opzegging/ontslag </a:t>
            </a:r>
            <a:r>
              <a:rPr lang="nl-NL" sz="1600" dirty="0">
                <a:solidFill>
                  <a:schemeClr val="bg1">
                    <a:lumMod val="50000"/>
                  </a:schemeClr>
                </a:solidFill>
                <a:latin typeface="Interstate-Bold" pitchFamily="2" charset="0"/>
              </a:rPr>
              <a:t>op staande </a:t>
            </a:r>
            <a:r>
              <a:rPr lang="nl-NL" sz="1600" dirty="0" smtClean="0">
                <a:solidFill>
                  <a:schemeClr val="bg1">
                    <a:lumMod val="50000"/>
                  </a:schemeClr>
                </a:solidFill>
                <a:latin typeface="Interstate-Bold" pitchFamily="2" charset="0"/>
              </a:rPr>
              <a:t>voet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Voor de onderhandelingen bij een vaststellingsovereenkomst is de eerste variant van </a:t>
            </a:r>
            <a:r>
              <a:rPr lang="nl-NL" sz="1600" dirty="0" smtClean="0">
                <a:solidFill>
                  <a:schemeClr val="bg1">
                    <a:lumMod val="50000"/>
                  </a:schemeClr>
                </a:solidFill>
                <a:latin typeface="Interstate-Bold" pitchFamily="2" charset="0"/>
              </a:rPr>
              <a:t>belang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4137314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Vrijstelling van arbeid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Te onderscheiden</a:t>
            </a: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Vrijstelling </a:t>
            </a:r>
            <a:r>
              <a:rPr lang="nl-NL" sz="1600" dirty="0">
                <a:solidFill>
                  <a:schemeClr val="bg1">
                    <a:lumMod val="50000"/>
                  </a:schemeClr>
                </a:solidFill>
                <a:latin typeface="Interstate-Bold" pitchFamily="2" charset="0"/>
              </a:rPr>
              <a:t>tijdens de onderhandeling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Vrijstelling </a:t>
            </a:r>
            <a:r>
              <a:rPr lang="nl-NL" sz="1600" dirty="0">
                <a:solidFill>
                  <a:schemeClr val="bg1">
                    <a:lumMod val="50000"/>
                  </a:schemeClr>
                </a:solidFill>
                <a:latin typeface="Interstate-Bold" pitchFamily="2" charset="0"/>
              </a:rPr>
              <a:t>als onderdeel van een regeling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509120"/>
            <a:ext cx="4144963"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488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Vrijstelling (vervolg)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Vrijstelling hetzelfde als: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Op non-actiefstelling?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Schorsing?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509120"/>
            <a:ext cx="41433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689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70080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Vrijstelling (vervolg)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Onderdeel van de regeling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Te </a:t>
            </a:r>
            <a:r>
              <a:rPr lang="nl-NL" sz="1600" dirty="0">
                <a:solidFill>
                  <a:schemeClr val="bg1">
                    <a:lumMod val="50000"/>
                  </a:schemeClr>
                </a:solidFill>
                <a:latin typeface="Interstate-Bold" pitchFamily="2" charset="0"/>
              </a:rPr>
              <a:t>waarderen in geld (want langere periode niet werkzaam</a:t>
            </a:r>
            <a:r>
              <a:rPr lang="nl-NL" sz="1600" dirty="0" smtClean="0">
                <a:solidFill>
                  <a:schemeClr val="bg1">
                    <a:lumMod val="50000"/>
                  </a:schemeClr>
                </a:solidFill>
                <a:latin typeface="Interstate-Bold" pitchFamily="2" charset="0"/>
              </a:rPr>
              <a: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Voordeel</a:t>
            </a:r>
            <a:r>
              <a:rPr lang="nl-NL" sz="1600" dirty="0">
                <a:solidFill>
                  <a:schemeClr val="bg1">
                    <a:lumMod val="50000"/>
                  </a:schemeClr>
                </a:solidFill>
                <a:latin typeface="Interstate-Bold" pitchFamily="2" charset="0"/>
              </a:rPr>
              <a:t>: geste voor werknemer, maar als werkgever heb </a:t>
            </a:r>
            <a:r>
              <a:rPr lang="nl-NL" sz="1600" dirty="0" smtClean="0">
                <a:solidFill>
                  <a:schemeClr val="bg1">
                    <a:lumMod val="50000"/>
                  </a:schemeClr>
                </a:solidFill>
                <a:latin typeface="Interstate-Bold" pitchFamily="2" charset="0"/>
              </a:rPr>
              <a:t>je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ook </a:t>
            </a:r>
            <a:r>
              <a:rPr lang="nl-NL" sz="1600" dirty="0">
                <a:solidFill>
                  <a:schemeClr val="bg1">
                    <a:lumMod val="50000"/>
                  </a:schemeClr>
                </a:solidFill>
                <a:latin typeface="Interstate-Bold" pitchFamily="2" charset="0"/>
              </a:rPr>
              <a:t>niets aan een ongemotiveerde </a:t>
            </a:r>
            <a:r>
              <a:rPr lang="nl-NL" sz="1600" dirty="0" smtClean="0">
                <a:solidFill>
                  <a:schemeClr val="bg1">
                    <a:lumMod val="50000"/>
                  </a:schemeClr>
                </a:solidFill>
                <a:latin typeface="Interstate-Bold" pitchFamily="2" charset="0"/>
              </a:rPr>
              <a:t>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Periode </a:t>
            </a:r>
            <a:r>
              <a:rPr lang="nl-NL" sz="1600" dirty="0">
                <a:solidFill>
                  <a:schemeClr val="bg1">
                    <a:lumMod val="50000"/>
                  </a:schemeClr>
                </a:solidFill>
                <a:latin typeface="Interstate-Bold" pitchFamily="2" charset="0"/>
              </a:rPr>
              <a:t>dat werknemer van werk naar werk kan </a:t>
            </a:r>
            <a:r>
              <a:rPr lang="nl-NL" sz="1600" dirty="0" smtClean="0">
                <a:solidFill>
                  <a:schemeClr val="bg1">
                    <a:lumMod val="50000"/>
                  </a:schemeClr>
                </a:solidFill>
                <a:latin typeface="Interstate-Bold" pitchFamily="2" charset="0"/>
              </a:rPr>
              <a:t>gaan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Verval </a:t>
            </a:r>
            <a:r>
              <a:rPr lang="nl-NL" sz="1600" dirty="0">
                <a:solidFill>
                  <a:schemeClr val="bg1">
                    <a:lumMod val="50000"/>
                  </a:schemeClr>
                </a:solidFill>
                <a:latin typeface="Interstate-Bold" pitchFamily="2" charset="0"/>
              </a:rPr>
              <a:t>van vakantiedagen bij langere periode van </a:t>
            </a:r>
            <a:r>
              <a:rPr lang="nl-NL" sz="1600" dirty="0" smtClean="0">
                <a:solidFill>
                  <a:schemeClr val="bg1">
                    <a:lumMod val="50000"/>
                  </a:schemeClr>
                </a:solidFill>
                <a:latin typeface="Interstate-Bold" pitchFamily="2" charset="0"/>
              </a:rPr>
              <a:t>vrijstelling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Let op</a:t>
            </a:r>
            <a:r>
              <a:rPr lang="nl-NL" sz="1600" dirty="0">
                <a:solidFill>
                  <a:schemeClr val="bg1">
                    <a:lumMod val="50000"/>
                  </a:schemeClr>
                </a:solidFill>
                <a:latin typeface="Interstate-Bold" pitchFamily="2" charset="0"/>
              </a:rPr>
              <a:t>: reis- en onkosten kunnen in beginsel niet belastingvrij worden betaald tijdens </a:t>
            </a:r>
            <a:r>
              <a:rPr lang="nl-NL" sz="1600" dirty="0" smtClean="0">
                <a:solidFill>
                  <a:schemeClr val="bg1">
                    <a:lumMod val="50000"/>
                  </a:schemeClr>
                </a:solidFill>
                <a:latin typeface="Interstate-Bold" pitchFamily="2" charset="0"/>
              </a:rPr>
              <a:t>vrijstelling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In plaats van volledige vrijstelling is ook gedeeltelijke vrijstelling mogelijk of toestemming te solliciteren onder </a:t>
            </a:r>
            <a:r>
              <a:rPr lang="nl-NL" sz="1600" dirty="0" smtClean="0">
                <a:solidFill>
                  <a:schemeClr val="bg1">
                    <a:lumMod val="50000"/>
                  </a:schemeClr>
                </a:solidFill>
                <a:latin typeface="Interstate-Bold" pitchFamily="2" charset="0"/>
              </a:rPr>
              <a:t>werktijd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550612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84482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Vrijstelling (vervolg)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Tijdens vrijstelling is de werknemer nog altijd in dienst, en dus:</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Dient </a:t>
            </a:r>
            <a:r>
              <a:rPr lang="nl-NL" sz="1600" dirty="0">
                <a:solidFill>
                  <a:schemeClr val="bg1">
                    <a:lumMod val="50000"/>
                  </a:schemeClr>
                </a:solidFill>
                <a:latin typeface="Interstate-Bold" pitchFamily="2" charset="0"/>
              </a:rPr>
              <a:t>de werknemer zich te gedragen als goed </a:t>
            </a:r>
            <a:r>
              <a:rPr lang="nl-NL" sz="1600" dirty="0" smtClean="0">
                <a:solidFill>
                  <a:schemeClr val="bg1">
                    <a:lumMod val="50000"/>
                  </a:schemeClr>
                </a:solidFill>
                <a:latin typeface="Interstate-Bold" pitchFamily="2" charset="0"/>
              </a:rPr>
              <a:t>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Geldt </a:t>
            </a:r>
            <a:r>
              <a:rPr lang="nl-NL" sz="1600" dirty="0">
                <a:solidFill>
                  <a:schemeClr val="bg1">
                    <a:lumMod val="50000"/>
                  </a:schemeClr>
                </a:solidFill>
                <a:latin typeface="Interstate-Bold" pitchFamily="2" charset="0"/>
              </a:rPr>
              <a:t>het </a:t>
            </a:r>
            <a:r>
              <a:rPr lang="nl-NL" sz="1600" dirty="0" smtClean="0">
                <a:solidFill>
                  <a:schemeClr val="bg1">
                    <a:lumMod val="50000"/>
                  </a:schemeClr>
                </a:solidFill>
                <a:latin typeface="Interstate-Bold" pitchFamily="2" charset="0"/>
              </a:rPr>
              <a:t>nevenwerkzaamhedenbeding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Kan </a:t>
            </a:r>
            <a:r>
              <a:rPr lang="nl-NL" sz="1600" dirty="0">
                <a:solidFill>
                  <a:schemeClr val="bg1">
                    <a:lumMod val="50000"/>
                  </a:schemeClr>
                </a:solidFill>
                <a:latin typeface="Interstate-Bold" pitchFamily="2" charset="0"/>
              </a:rPr>
              <a:t>de werknemer worden ontslagen op staande </a:t>
            </a:r>
            <a:r>
              <a:rPr lang="nl-NL" sz="1600" dirty="0" smtClean="0">
                <a:solidFill>
                  <a:schemeClr val="bg1">
                    <a:lumMod val="50000"/>
                  </a:schemeClr>
                </a:solidFill>
                <a:latin typeface="Interstate-Bold" pitchFamily="2" charset="0"/>
              </a:rPr>
              <a:t>voet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Maar </a:t>
            </a:r>
            <a:r>
              <a:rPr lang="nl-NL" sz="1600" dirty="0">
                <a:solidFill>
                  <a:schemeClr val="bg1">
                    <a:lumMod val="50000"/>
                  </a:schemeClr>
                </a:solidFill>
                <a:latin typeface="Interstate-Bold" pitchFamily="2" charset="0"/>
              </a:rPr>
              <a:t>ook: kan de werknemer nog niet van de website worden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gehaald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671577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98884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Outplacement/opleiding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In </a:t>
            </a:r>
            <a:r>
              <a:rPr lang="nl-NL" sz="1600" dirty="0">
                <a:solidFill>
                  <a:schemeClr val="bg1">
                    <a:lumMod val="50000"/>
                  </a:schemeClr>
                </a:solidFill>
                <a:latin typeface="Interstate-Bold" pitchFamily="2" charset="0"/>
              </a:rPr>
              <a:t>plaats van of bovenop de </a:t>
            </a:r>
            <a:r>
              <a:rPr lang="nl-NL" sz="1600" dirty="0" smtClean="0">
                <a:solidFill>
                  <a:schemeClr val="bg1">
                    <a:lumMod val="50000"/>
                  </a:schemeClr>
                </a:solidFill>
                <a:latin typeface="Interstate-Bold" pitchFamily="2" charset="0"/>
              </a:rPr>
              <a:t>ontslagvergoeding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Voordeel </a:t>
            </a:r>
            <a:r>
              <a:rPr lang="nl-NL" sz="1600" dirty="0">
                <a:solidFill>
                  <a:schemeClr val="bg1">
                    <a:lumMod val="50000"/>
                  </a:schemeClr>
                </a:solidFill>
                <a:latin typeface="Interstate-Bold" pitchFamily="2" charset="0"/>
              </a:rPr>
              <a:t>voor oudere werknemers en/of werknemers met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zwakkere arbeidsmarktpositie</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Voordeel </a:t>
            </a:r>
            <a:r>
              <a:rPr lang="nl-NL" sz="1600" dirty="0">
                <a:solidFill>
                  <a:schemeClr val="bg1">
                    <a:lumMod val="50000"/>
                  </a:schemeClr>
                </a:solidFill>
                <a:latin typeface="Interstate-Bold" pitchFamily="2" charset="0"/>
              </a:rPr>
              <a:t>voor werknemer met ambitie om bepaalde </a:t>
            </a:r>
            <a:r>
              <a:rPr lang="nl-NL" sz="1600" dirty="0" smtClean="0">
                <a:solidFill>
                  <a:schemeClr val="bg1">
                    <a:lumMod val="50000"/>
                  </a:schemeClr>
                </a:solidFill>
                <a:latin typeface="Interstate-Bold" pitchFamily="2" charset="0"/>
              </a:rPr>
              <a:t>opleiding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te volgen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Kan </a:t>
            </a:r>
            <a:r>
              <a:rPr lang="nl-NL" sz="1600" dirty="0">
                <a:solidFill>
                  <a:schemeClr val="bg1">
                    <a:lumMod val="50000"/>
                  </a:schemeClr>
                </a:solidFill>
                <a:latin typeface="Interstate-Bold" pitchFamily="2" charset="0"/>
              </a:rPr>
              <a:t>al gedurende de opzegtermijn worden opgepakt of </a:t>
            </a:r>
            <a:r>
              <a:rPr lang="nl-NL" sz="1600" dirty="0" smtClean="0">
                <a:solidFill>
                  <a:schemeClr val="bg1">
                    <a:lumMod val="50000"/>
                  </a:schemeClr>
                </a:solidFill>
                <a:latin typeface="Interstate-Bold" pitchFamily="2" charset="0"/>
              </a:rPr>
              <a:t>nadien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Tip</a:t>
            </a:r>
            <a:r>
              <a:rPr lang="nl-NL" sz="1600" dirty="0">
                <a:solidFill>
                  <a:schemeClr val="bg1">
                    <a:lumMod val="50000"/>
                  </a:schemeClr>
                </a:solidFill>
                <a:latin typeface="Interstate-Bold" pitchFamily="2" charset="0"/>
              </a:rPr>
              <a:t>: BTW is in beginsel aftrekbaar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Af te spreken dat het budget binnen een bepaalde termijn wordt gebruikt. Zo voorkom je jaren later </a:t>
            </a:r>
            <a:r>
              <a:rPr lang="nl-NL" sz="1600" dirty="0" smtClean="0">
                <a:solidFill>
                  <a:schemeClr val="bg1">
                    <a:lumMod val="50000"/>
                  </a:schemeClr>
                </a:solidFill>
                <a:latin typeface="Interstate-Bold" pitchFamily="2" charset="0"/>
              </a:rPr>
              <a:t>vorderingen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513847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98884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Juridische kostenvergoeding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Vergoeding tot een maximaal bedrag. Wat redelijk is </a:t>
            </a:r>
            <a:r>
              <a:rPr lang="nl-NL" sz="1600" dirty="0" smtClean="0">
                <a:solidFill>
                  <a:schemeClr val="bg1">
                    <a:lumMod val="50000"/>
                  </a:schemeClr>
                </a:solidFill>
                <a:latin typeface="Interstate-Bold" pitchFamily="2" charset="0"/>
              </a:rPr>
              <a:t>per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geval bekijken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Niet nodig als de werknemer een </a:t>
            </a:r>
            <a:r>
              <a:rPr lang="nl-NL" sz="1600" dirty="0" smtClean="0">
                <a:solidFill>
                  <a:schemeClr val="bg1">
                    <a:lumMod val="50000"/>
                  </a:schemeClr>
                </a:solidFill>
                <a:latin typeface="Interstate-Bold" pitchFamily="2" charset="0"/>
              </a:rPr>
              <a:t>rechtsbijstandsverzekering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heeft </a:t>
            </a:r>
            <a:r>
              <a:rPr lang="nl-NL" sz="1600" dirty="0">
                <a:solidFill>
                  <a:schemeClr val="bg1">
                    <a:lumMod val="50000"/>
                  </a:schemeClr>
                </a:solidFill>
                <a:latin typeface="Interstate-Bold" pitchFamily="2" charset="0"/>
              </a:rPr>
              <a:t>die de kosten </a:t>
            </a:r>
            <a:r>
              <a:rPr lang="nl-NL" sz="1600" dirty="0" smtClean="0">
                <a:solidFill>
                  <a:schemeClr val="bg1">
                    <a:lumMod val="50000"/>
                  </a:schemeClr>
                </a:solidFill>
                <a:latin typeface="Interstate-Bold" pitchFamily="2" charset="0"/>
              </a:rPr>
              <a:t>dekt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Let op</a:t>
            </a:r>
            <a:r>
              <a:rPr lang="nl-NL" sz="1600" dirty="0">
                <a:solidFill>
                  <a:schemeClr val="bg1">
                    <a:lumMod val="50000"/>
                  </a:schemeClr>
                </a:solidFill>
                <a:latin typeface="Interstate-Bold" pitchFamily="2" charset="0"/>
              </a:rPr>
              <a:t>: de BTW kan door de werkgever niet worden afgetrokken.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diensten </a:t>
            </a:r>
            <a:r>
              <a:rPr lang="nl-NL" sz="1600" dirty="0">
                <a:solidFill>
                  <a:schemeClr val="bg1">
                    <a:lumMod val="50000"/>
                  </a:schemeClr>
                </a:solidFill>
                <a:latin typeface="Interstate-Bold" pitchFamily="2" charset="0"/>
              </a:rPr>
              <a:t>zijn geleverd voor de </a:t>
            </a:r>
            <a:r>
              <a:rPr lang="nl-NL" sz="1600" dirty="0" smtClean="0">
                <a:solidFill>
                  <a:schemeClr val="bg1">
                    <a:lumMod val="50000"/>
                  </a:schemeClr>
                </a:solidFill>
                <a:latin typeface="Interstate-Bold" pitchFamily="2" charset="0"/>
              </a:rPr>
              <a:t>werknemer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4214929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5841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Studiekostenregeling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a:t>
            </a:r>
            <a:r>
              <a:rPr lang="nl-NL" sz="2800" i="1" dirty="0" smtClean="0">
                <a:solidFill>
                  <a:schemeClr val="bg1">
                    <a:lumMod val="50000"/>
                  </a:schemeClr>
                </a:solidFill>
                <a:latin typeface="Interstate-Bold" pitchFamily="2" charset="0"/>
              </a:rPr>
              <a:t>Een leven lang leren’</a:t>
            </a:r>
            <a:r>
              <a:rPr lang="nl-NL" sz="2800" dirty="0">
                <a:solidFill>
                  <a:schemeClr val="bg1">
                    <a:lumMod val="50000"/>
                  </a:schemeClr>
                </a:solidFill>
                <a:latin typeface="Interstate-Bold" pitchFamily="2" charset="0"/>
              </a:rPr>
              <a:t/>
            </a:r>
            <a:br>
              <a:rPr lang="nl-NL" sz="28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Dient de werknemer de studiekostenregeling na te leven en de volledige studiekosten terug te betalen?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Van belang: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Hoogte nog terug te betalen </a:t>
            </a:r>
            <a:r>
              <a:rPr lang="nl-NL" sz="1600" dirty="0" smtClean="0">
                <a:solidFill>
                  <a:schemeClr val="bg1">
                    <a:lumMod val="50000"/>
                  </a:schemeClr>
                </a:solidFill>
                <a:latin typeface="Interstate-Bold" pitchFamily="2" charset="0"/>
              </a:rPr>
              <a:t>bedrag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Rechtsgeldigheid/afdwingbaarheid studiekostenregeling</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Verrekenen met transitievergoeding?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33546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872208"/>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Waarom een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vaststellingsovereenkomst?</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dirty="0" smtClean="0">
                <a:latin typeface="Interstate-Bold" pitchFamily="2" charset="0"/>
              </a:rPr>
              <a:t/>
            </a:r>
            <a:br>
              <a:rPr lang="nl-NL" sz="2800" dirty="0" smtClean="0">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5" name="Afbeelding 4" descr="Afbeeldingsresultaat voor uwv ontslag"/>
          <p:cNvPicPr/>
          <p:nvPr/>
        </p:nvPicPr>
        <p:blipFill>
          <a:blip r:embed="rId3">
            <a:extLst>
              <a:ext uri="{28A0092B-C50C-407E-A947-70E740481C1C}">
                <a14:useLocalDpi xmlns:a14="http://schemas.microsoft.com/office/drawing/2010/main" val="0"/>
              </a:ext>
            </a:extLst>
          </a:blip>
          <a:srcRect/>
          <a:stretch>
            <a:fillRect/>
          </a:stretch>
        </p:blipFill>
        <p:spPr bwMode="auto">
          <a:xfrm>
            <a:off x="1691640" y="2060848"/>
            <a:ext cx="5760720" cy="3744416"/>
          </a:xfrm>
          <a:prstGeom prst="rect">
            <a:avLst/>
          </a:prstGeom>
          <a:noFill/>
          <a:ln>
            <a:noFill/>
          </a:ln>
        </p:spPr>
      </p:pic>
    </p:spTree>
    <p:extLst>
      <p:ext uri="{BB962C8B-B14F-4D97-AF65-F5344CB8AC3E}">
        <p14:creationId xmlns:p14="http://schemas.microsoft.com/office/powerpoint/2010/main" val="899391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5841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Scholing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Wanneer is scholing verplicht?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Indien dit noodzakelijk is voor de uitoefening van de functie</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Wat </a:t>
            </a:r>
            <a:r>
              <a:rPr lang="nl-NL" sz="1600" dirty="0">
                <a:solidFill>
                  <a:schemeClr val="bg1">
                    <a:lumMod val="50000"/>
                  </a:schemeClr>
                </a:solidFill>
                <a:latin typeface="Interstate-Bold" pitchFamily="2" charset="0"/>
              </a:rPr>
              <a:t>noodzakelijk is, is een open norm. Soms volgt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verplichting </a:t>
            </a:r>
            <a:r>
              <a:rPr lang="nl-NL" sz="1600" dirty="0">
                <a:solidFill>
                  <a:schemeClr val="bg1">
                    <a:lumMod val="50000"/>
                  </a:schemeClr>
                </a:solidFill>
                <a:latin typeface="Interstate-Bold" pitchFamily="2" charset="0"/>
              </a:rPr>
              <a:t>uit de </a:t>
            </a:r>
            <a:r>
              <a:rPr lang="nl-NL" sz="1600" dirty="0" smtClean="0">
                <a:solidFill>
                  <a:schemeClr val="bg1">
                    <a:lumMod val="50000"/>
                  </a:schemeClr>
                </a:solidFill>
                <a:latin typeface="Interstate-Bold" pitchFamily="2" charset="0"/>
              </a:rPr>
              <a:t>wet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Indien de functie van de werknemer komt te vervallen of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a:t>
            </a:r>
            <a:r>
              <a:rPr lang="nl-NL" sz="1600" dirty="0">
                <a:solidFill>
                  <a:schemeClr val="bg1">
                    <a:lumMod val="50000"/>
                  </a:schemeClr>
                </a:solidFill>
                <a:latin typeface="Interstate-Bold" pitchFamily="2" charset="0"/>
              </a:rPr>
              <a:t>niet langer in staat is de functie te vervullen</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Scholing </a:t>
            </a:r>
            <a:r>
              <a:rPr lang="nl-NL" sz="1600" dirty="0">
                <a:solidFill>
                  <a:schemeClr val="bg1">
                    <a:lumMod val="50000"/>
                  </a:schemeClr>
                </a:solidFill>
                <a:latin typeface="Interstate-Bold" pitchFamily="2" charset="0"/>
              </a:rPr>
              <a:t>moet redelijkerwijs van de werkgever te </a:t>
            </a:r>
            <a:r>
              <a:rPr lang="nl-NL" sz="1600" dirty="0" smtClean="0">
                <a:solidFill>
                  <a:schemeClr val="bg1">
                    <a:lumMod val="50000"/>
                  </a:schemeClr>
                </a:solidFill>
                <a:latin typeface="Interstate-Bold" pitchFamily="2" charset="0"/>
              </a:rPr>
              <a:t>vergen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zijn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280927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Studiekostenbeding </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Regelt </a:t>
            </a:r>
            <a:r>
              <a:rPr lang="nl-NL" sz="1600" dirty="0">
                <a:solidFill>
                  <a:schemeClr val="bg1">
                    <a:lumMod val="50000"/>
                  </a:schemeClr>
                </a:solidFill>
                <a:latin typeface="Interstate-Bold" pitchFamily="2" charset="0"/>
              </a:rPr>
              <a:t>de financiële gevolgen van de opleiding die de werknemer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op kosten </a:t>
            </a:r>
            <a:r>
              <a:rPr lang="nl-NL" sz="1600" dirty="0">
                <a:solidFill>
                  <a:schemeClr val="bg1">
                    <a:lumMod val="50000"/>
                  </a:schemeClr>
                </a:solidFill>
                <a:latin typeface="Interstate-Bold" pitchFamily="2" charset="0"/>
              </a:rPr>
              <a:t>van de werkgever </a:t>
            </a:r>
            <a:r>
              <a:rPr lang="nl-NL" sz="1600" dirty="0" smtClean="0">
                <a:solidFill>
                  <a:schemeClr val="bg1">
                    <a:lumMod val="50000"/>
                  </a:schemeClr>
                </a:solidFill>
                <a:latin typeface="Interstate-Bold" pitchFamily="2" charset="0"/>
              </a:rPr>
              <a:t>volgt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Niet </a:t>
            </a:r>
            <a:r>
              <a:rPr lang="nl-NL" sz="1600" dirty="0">
                <a:solidFill>
                  <a:schemeClr val="bg1">
                    <a:lumMod val="50000"/>
                  </a:schemeClr>
                </a:solidFill>
                <a:latin typeface="Interstate-Bold" pitchFamily="2" charset="0"/>
              </a:rPr>
              <a:t>bij wet </a:t>
            </a:r>
            <a:r>
              <a:rPr lang="nl-NL" sz="1600" dirty="0" smtClean="0">
                <a:solidFill>
                  <a:schemeClr val="bg1">
                    <a:lumMod val="50000"/>
                  </a:schemeClr>
                </a:solidFill>
                <a:latin typeface="Interstate-Bold" pitchFamily="2" charset="0"/>
              </a:rPr>
              <a:t>geregeld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Uit </a:t>
            </a:r>
            <a:r>
              <a:rPr lang="nl-NL" sz="1600" dirty="0">
                <a:solidFill>
                  <a:schemeClr val="bg1">
                    <a:lumMod val="50000"/>
                  </a:schemeClr>
                </a:solidFill>
                <a:latin typeface="Interstate-Bold" pitchFamily="2" charset="0"/>
              </a:rPr>
              <a:t>de rechtspraak kan wel een aantal voorwaarden </a:t>
            </a:r>
            <a:r>
              <a:rPr lang="nl-NL" sz="1600" dirty="0" smtClean="0">
                <a:solidFill>
                  <a:schemeClr val="bg1">
                    <a:lumMod val="50000"/>
                  </a:schemeClr>
                </a:solidFill>
                <a:latin typeface="Interstate-Bold" pitchFamily="2" charset="0"/>
              </a:rPr>
              <a:t>worden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afgeleid:</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Er </a:t>
            </a:r>
            <a:r>
              <a:rPr lang="nl-NL" sz="1600" dirty="0">
                <a:solidFill>
                  <a:schemeClr val="bg1">
                    <a:lumMod val="50000"/>
                  </a:schemeClr>
                </a:solidFill>
                <a:latin typeface="Interstate-Bold" pitchFamily="2" charset="0"/>
              </a:rPr>
              <a:t>dient vastgesteld te worden gedurende welke periode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werkgever baat heeft bij de </a:t>
            </a:r>
            <a:r>
              <a:rPr lang="nl-NL" sz="1600" dirty="0" smtClean="0">
                <a:solidFill>
                  <a:schemeClr val="bg1">
                    <a:lumMod val="50000"/>
                  </a:schemeClr>
                </a:solidFill>
                <a:latin typeface="Interstate-Bold" pitchFamily="2" charset="0"/>
              </a:rPr>
              <a:t>opleiding</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In het studiekostenbeding dienen de volgende twee criteria te zijn opgenomen:</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Terugbetalingsperiode opnemen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Terugbetalingsverplichting </a:t>
            </a:r>
            <a:r>
              <a:rPr lang="nl-NL" sz="1600" dirty="0">
                <a:solidFill>
                  <a:schemeClr val="bg1">
                    <a:lumMod val="50000"/>
                  </a:schemeClr>
                </a:solidFill>
                <a:latin typeface="Interstate-Bold" pitchFamily="2" charset="0"/>
              </a:rPr>
              <a:t>vermindert naar evenredigheid </a:t>
            </a:r>
            <a:r>
              <a:rPr lang="nl-NL" sz="1600" dirty="0" smtClean="0">
                <a:solidFill>
                  <a:schemeClr val="bg1">
                    <a:lumMod val="50000"/>
                  </a:schemeClr>
                </a:solidFill>
                <a:latin typeface="Interstate-Bold" pitchFamily="2" charset="0"/>
              </a:rPr>
              <a:t>van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het </a:t>
            </a:r>
            <a:r>
              <a:rPr lang="nl-NL" sz="1600" dirty="0">
                <a:solidFill>
                  <a:schemeClr val="bg1">
                    <a:lumMod val="50000"/>
                  </a:schemeClr>
                </a:solidFill>
                <a:latin typeface="Interstate-Bold" pitchFamily="2" charset="0"/>
              </a:rPr>
              <a:t>voortduren van de arbeidsovereenkomst (glijdende schaal</a:t>
            </a:r>
            <a:r>
              <a:rPr lang="nl-NL" sz="1600" dirty="0" smtClean="0">
                <a:solidFill>
                  <a:schemeClr val="bg1">
                    <a:lumMod val="50000"/>
                  </a:schemeClr>
                </a:solidFill>
                <a:latin typeface="Interstate-Bold" pitchFamily="2" charset="0"/>
              </a:rPr>
              <a: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HR: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Werkgever </a:t>
            </a:r>
            <a:r>
              <a:rPr lang="nl-NL" sz="1600" dirty="0">
                <a:solidFill>
                  <a:schemeClr val="bg1">
                    <a:lumMod val="50000"/>
                  </a:schemeClr>
                </a:solidFill>
                <a:latin typeface="Interstate-Bold" pitchFamily="2" charset="0"/>
              </a:rPr>
              <a:t>dient werknemer vooraf te wijzen op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consequenties van het </a:t>
            </a:r>
            <a:r>
              <a:rPr lang="nl-NL" sz="1600" dirty="0" smtClean="0">
                <a:solidFill>
                  <a:schemeClr val="bg1">
                    <a:lumMod val="50000"/>
                  </a:schemeClr>
                </a:solidFill>
                <a:latin typeface="Interstate-Bold" pitchFamily="2" charset="0"/>
              </a:rPr>
              <a:t>beding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Werknemer </a:t>
            </a:r>
            <a:r>
              <a:rPr lang="nl-NL" sz="1600" dirty="0">
                <a:solidFill>
                  <a:schemeClr val="bg1">
                    <a:lumMod val="50000"/>
                  </a:schemeClr>
                </a:solidFill>
                <a:latin typeface="Interstate-Bold" pitchFamily="2" charset="0"/>
              </a:rPr>
              <a:t>houden aan studiekostenbeding terwijl initiatief </a:t>
            </a:r>
            <a:r>
              <a:rPr lang="nl-NL" sz="1600" dirty="0" smtClean="0">
                <a:solidFill>
                  <a:schemeClr val="bg1">
                    <a:lumMod val="50000"/>
                  </a:schemeClr>
                </a:solidFill>
                <a:latin typeface="Interstate-Bold" pitchFamily="2" charset="0"/>
              </a:rPr>
              <a:t>voor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beëindiging </a:t>
            </a:r>
            <a:r>
              <a:rPr lang="nl-NL" sz="1600" dirty="0">
                <a:solidFill>
                  <a:schemeClr val="bg1">
                    <a:lumMod val="50000"/>
                  </a:schemeClr>
                </a:solidFill>
                <a:latin typeface="Interstate-Bold" pitchFamily="2" charset="0"/>
              </a:rPr>
              <a:t>is gelegen bij werkgever kan in strijd met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redelijkheid </a:t>
            </a:r>
            <a:r>
              <a:rPr lang="nl-NL" sz="1600" dirty="0">
                <a:solidFill>
                  <a:schemeClr val="bg1">
                    <a:lumMod val="50000"/>
                  </a:schemeClr>
                </a:solidFill>
                <a:latin typeface="Interstate-Bold" pitchFamily="2" charset="0"/>
              </a:rPr>
              <a:t>en billijkheid </a:t>
            </a:r>
            <a:r>
              <a:rPr lang="nl-NL" sz="1600" dirty="0" smtClean="0">
                <a:solidFill>
                  <a:schemeClr val="bg1">
                    <a:lumMod val="50000"/>
                  </a:schemeClr>
                </a:solidFill>
                <a:latin typeface="Interstate-Bold" pitchFamily="2" charset="0"/>
              </a:rPr>
              <a:t>zijn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596394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Studiekostenbeding (vervolg)</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Rechtspraak </a:t>
            </a:r>
            <a:r>
              <a:rPr lang="nl-NL" sz="1600" dirty="0">
                <a:solidFill>
                  <a:schemeClr val="bg1">
                    <a:lumMod val="50000"/>
                  </a:schemeClr>
                </a:solidFill>
                <a:latin typeface="Interstate-Bold" pitchFamily="2" charset="0"/>
              </a:rPr>
              <a:t>niet altijd consequent en zeer </a:t>
            </a:r>
            <a:r>
              <a:rPr lang="nl-NL" sz="1600" dirty="0" smtClean="0">
                <a:solidFill>
                  <a:schemeClr val="bg1">
                    <a:lumMod val="50000"/>
                  </a:schemeClr>
                </a:solidFill>
                <a:latin typeface="Interstate-Bold" pitchFamily="2" charset="0"/>
              </a:rPr>
              <a:t>casuïstisch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Wat volgt wel uit de rechtspraak</a:t>
            </a:r>
            <a:r>
              <a:rPr lang="nl-NL" sz="1600" dirty="0">
                <a:solidFill>
                  <a:schemeClr val="bg1">
                    <a:lumMod val="50000"/>
                  </a:schemeClr>
                </a:solidFill>
                <a:latin typeface="Interstate-Bold" pitchFamily="2" charset="0"/>
              </a:rPr>
              <a: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Onduidelijkheid in de formulering komt voor rekening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werkgever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Over functiegerichte </a:t>
            </a:r>
            <a:r>
              <a:rPr lang="nl-NL" sz="1600" dirty="0">
                <a:solidFill>
                  <a:schemeClr val="bg1">
                    <a:lumMod val="50000"/>
                  </a:schemeClr>
                </a:solidFill>
                <a:latin typeface="Interstate-Bold" pitchFamily="2" charset="0"/>
              </a:rPr>
              <a:t>opleidingen die zijn gevolgd op </a:t>
            </a:r>
            <a:r>
              <a:rPr lang="nl-NL" sz="1600" dirty="0" smtClean="0">
                <a:solidFill>
                  <a:schemeClr val="bg1">
                    <a:lumMod val="50000"/>
                  </a:schemeClr>
                </a:solidFill>
                <a:latin typeface="Interstate-Bold" pitchFamily="2" charset="0"/>
              </a:rPr>
              <a:t>verzoek</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van werkgever </a:t>
            </a:r>
            <a:r>
              <a:rPr lang="nl-NL" sz="1600" dirty="0">
                <a:solidFill>
                  <a:schemeClr val="bg1">
                    <a:lumMod val="50000"/>
                  </a:schemeClr>
                </a:solidFill>
                <a:latin typeface="Interstate-Bold" pitchFamily="2" charset="0"/>
              </a:rPr>
              <a:t>(of zelfs verplicht waren</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wordt geregeld </a:t>
            </a:r>
            <a:r>
              <a:rPr lang="nl-NL" sz="1600" dirty="0" smtClean="0">
                <a:solidFill>
                  <a:schemeClr val="bg1">
                    <a:lumMod val="50000"/>
                  </a:schemeClr>
                </a:solidFill>
                <a:latin typeface="Interstate-Bold" pitchFamily="2" charset="0"/>
              </a:rPr>
              <a:t> 	geoordeeld </a:t>
            </a:r>
            <a:r>
              <a:rPr lang="nl-NL" sz="1600" dirty="0">
                <a:solidFill>
                  <a:schemeClr val="bg1">
                    <a:lumMod val="50000"/>
                  </a:schemeClr>
                </a:solidFill>
                <a:latin typeface="Interstate-Bold" pitchFamily="2" charset="0"/>
              </a:rPr>
              <a:t>dat het in strijd </a:t>
            </a:r>
            <a:r>
              <a:rPr lang="nl-NL" sz="1600" dirty="0" smtClean="0">
                <a:solidFill>
                  <a:schemeClr val="bg1">
                    <a:lumMod val="50000"/>
                  </a:schemeClr>
                </a:solidFill>
                <a:latin typeface="Interstate-Bold" pitchFamily="2" charset="0"/>
              </a:rPr>
              <a:t>is met </a:t>
            </a:r>
            <a:r>
              <a:rPr lang="nl-NL" sz="1600" dirty="0">
                <a:solidFill>
                  <a:schemeClr val="bg1">
                    <a:lumMod val="50000"/>
                  </a:schemeClr>
                </a:solidFill>
                <a:latin typeface="Interstate-Bold" pitchFamily="2" charset="0"/>
              </a:rPr>
              <a:t>de redelijkheid </a:t>
            </a:r>
            <a:r>
              <a:rPr lang="nl-NL" sz="1600" dirty="0" smtClean="0">
                <a:solidFill>
                  <a:schemeClr val="bg1">
                    <a:lumMod val="50000"/>
                  </a:schemeClr>
                </a:solidFill>
                <a:latin typeface="Interstate-Bold" pitchFamily="2" charset="0"/>
              </a:rPr>
              <a:t>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billijkheid deze </a:t>
            </a:r>
            <a:r>
              <a:rPr lang="nl-NL" sz="1600" dirty="0">
                <a:solidFill>
                  <a:schemeClr val="bg1">
                    <a:lumMod val="50000"/>
                  </a:schemeClr>
                </a:solidFill>
                <a:latin typeface="Interstate-Bold" pitchFamily="2" charset="0"/>
              </a:rPr>
              <a:t>kosten terug te </a:t>
            </a:r>
            <a:r>
              <a:rPr lang="nl-NL" sz="1600" dirty="0" smtClean="0">
                <a:solidFill>
                  <a:schemeClr val="bg1">
                    <a:lumMod val="50000"/>
                  </a:schemeClr>
                </a:solidFill>
                <a:latin typeface="Interstate-Bold" pitchFamily="2" charset="0"/>
              </a:rPr>
              <a:t>vorderen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297293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80020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Opleidingskosten verrekenen met transitievergoeding</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Op </a:t>
            </a:r>
            <a:r>
              <a:rPr lang="nl-NL" sz="1600" dirty="0">
                <a:solidFill>
                  <a:schemeClr val="bg1">
                    <a:lumMod val="50000"/>
                  </a:schemeClr>
                </a:solidFill>
                <a:latin typeface="Interstate-Bold" pitchFamily="2" charset="0"/>
              </a:rPr>
              <a:t>de transitievergoeding kunnen transitiekosten en inzetbaarheidskosten in mindering worden </a:t>
            </a:r>
            <a:r>
              <a:rPr lang="nl-NL" sz="1600" dirty="0" smtClean="0">
                <a:solidFill>
                  <a:schemeClr val="bg1">
                    <a:lumMod val="50000"/>
                  </a:schemeClr>
                </a:solidFill>
                <a:latin typeface="Interstate-Bold" pitchFamily="2" charset="0"/>
              </a:rPr>
              <a:t>gebracht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Transitiekosten: kosten die zijn gericht op het voorkomen of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bekorten </a:t>
            </a:r>
            <a:r>
              <a:rPr lang="nl-NL" sz="1600" dirty="0">
                <a:solidFill>
                  <a:schemeClr val="bg1">
                    <a:lumMod val="50000"/>
                  </a:schemeClr>
                </a:solidFill>
                <a:latin typeface="Interstate-Bold" pitchFamily="2" charset="0"/>
              </a:rPr>
              <a:t>van de periode van </a:t>
            </a:r>
            <a:r>
              <a:rPr lang="nl-NL" sz="1600" dirty="0" smtClean="0">
                <a:solidFill>
                  <a:schemeClr val="bg1">
                    <a:lumMod val="50000"/>
                  </a:schemeClr>
                </a:solidFill>
                <a:latin typeface="Interstate-Bold" pitchFamily="2" charset="0"/>
              </a:rPr>
              <a:t>werkloosheid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Bijvoorbeeld: langere opzegtermijn, outplacement 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scholing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Inzetbaarheidskosten: kosten die zijn gemaakt bij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bevordering </a:t>
            </a:r>
            <a:r>
              <a:rPr lang="nl-NL" sz="1600" dirty="0">
                <a:solidFill>
                  <a:schemeClr val="bg1">
                    <a:lumMod val="50000"/>
                  </a:schemeClr>
                </a:solidFill>
                <a:latin typeface="Interstate-Bold" pitchFamily="2" charset="0"/>
              </a:rPr>
              <a:t>van de bredere inzetbaarheid van de </a:t>
            </a:r>
            <a:r>
              <a:rPr lang="nl-NL" sz="1600" dirty="0" smtClean="0">
                <a:solidFill>
                  <a:schemeClr val="bg1">
                    <a:lumMod val="50000"/>
                  </a:schemeClr>
                </a:solidFill>
                <a:latin typeface="Interstate-Bold" pitchFamily="2" charset="0"/>
              </a:rPr>
              <a:t>werknemer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Functie specifieke </a:t>
            </a:r>
            <a:r>
              <a:rPr lang="nl-NL" sz="1600" dirty="0">
                <a:solidFill>
                  <a:schemeClr val="bg1">
                    <a:lumMod val="50000"/>
                  </a:schemeClr>
                </a:solidFill>
                <a:latin typeface="Interstate-Bold" pitchFamily="2" charset="0"/>
              </a:rPr>
              <a:t>scholing valt daar niet </a:t>
            </a:r>
            <a:r>
              <a:rPr lang="nl-NL" sz="1600" dirty="0" smtClean="0">
                <a:solidFill>
                  <a:schemeClr val="bg1">
                    <a:lumMod val="50000"/>
                  </a:schemeClr>
                </a:solidFill>
                <a:latin typeface="Interstate-Bold" pitchFamily="2" charset="0"/>
              </a:rPr>
              <a:t>onder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Extra </a:t>
            </a:r>
            <a:r>
              <a:rPr lang="nl-NL" sz="1600" dirty="0">
                <a:solidFill>
                  <a:schemeClr val="bg1">
                    <a:lumMod val="50000"/>
                  </a:schemeClr>
                </a:solidFill>
                <a:latin typeface="Interstate-Bold" pitchFamily="2" charset="0"/>
              </a:rPr>
              <a:t>eis: kosten moeten in de vijf jaar voorafgaand aan het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uitbetalen </a:t>
            </a:r>
            <a:r>
              <a:rPr lang="nl-NL" sz="1600" dirty="0">
                <a:solidFill>
                  <a:schemeClr val="bg1">
                    <a:lumMod val="50000"/>
                  </a:schemeClr>
                </a:solidFill>
                <a:latin typeface="Interstate-Bold" pitchFamily="2" charset="0"/>
              </a:rPr>
              <a:t>van de transitievergoeding zijn </a:t>
            </a:r>
            <a:r>
              <a:rPr lang="nl-NL" sz="1600" dirty="0" smtClean="0">
                <a:solidFill>
                  <a:schemeClr val="bg1">
                    <a:lumMod val="50000"/>
                  </a:schemeClr>
                </a:solidFill>
                <a:latin typeface="Interstate-Bold" pitchFamily="2" charset="0"/>
              </a:rPr>
              <a:t>gemaakt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Opgedane kennis en vaardigheden die in de eigen functie of bij de eigen werkgever zijn aangewend, kunnen niet in mindering worden gebracht op de transitievergoeding. Ook kosten voor scholing die ziet op het verbeteren van de huidige of toekomstige functie-uitoefening binnen de onderneming van de </a:t>
            </a:r>
            <a:r>
              <a:rPr lang="nl-NL" sz="1600" dirty="0" smtClean="0">
                <a:solidFill>
                  <a:schemeClr val="bg1">
                    <a:lumMod val="50000"/>
                  </a:schemeClr>
                </a:solidFill>
                <a:latin typeface="Interstate-Bold" pitchFamily="2" charset="0"/>
              </a:rPr>
              <a:t>werkgever, </a:t>
            </a:r>
            <a:r>
              <a:rPr lang="nl-NL" sz="1600" dirty="0">
                <a:solidFill>
                  <a:schemeClr val="bg1">
                    <a:lumMod val="50000"/>
                  </a:schemeClr>
                </a:solidFill>
                <a:latin typeface="Interstate-Bold" pitchFamily="2" charset="0"/>
              </a:rPr>
              <a:t>kan niet worden </a:t>
            </a:r>
            <a:r>
              <a:rPr lang="nl-NL" sz="1600" dirty="0" smtClean="0">
                <a:solidFill>
                  <a:schemeClr val="bg1">
                    <a:lumMod val="50000"/>
                  </a:schemeClr>
                </a:solidFill>
                <a:latin typeface="Interstate-Bold" pitchFamily="2" charset="0"/>
              </a:rPr>
              <a:t>verrekend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Let op</a:t>
            </a:r>
            <a:r>
              <a:rPr lang="nl-NL" sz="1600" dirty="0">
                <a:solidFill>
                  <a:schemeClr val="bg1">
                    <a:lumMod val="50000"/>
                  </a:schemeClr>
                </a:solidFill>
                <a:latin typeface="Interstate-Bold" pitchFamily="2" charset="0"/>
              </a:rPr>
              <a:t>: er dient vooraf schriftelijk </a:t>
            </a:r>
            <a:r>
              <a:rPr lang="nl-NL" sz="1600" dirty="0" smtClean="0">
                <a:solidFill>
                  <a:schemeClr val="bg1">
                    <a:lumMod val="50000"/>
                  </a:schemeClr>
                </a:solidFill>
                <a:latin typeface="Interstate-Bold" pitchFamily="2" charset="0"/>
              </a:rPr>
              <a:t>overeengekomen </a:t>
            </a:r>
            <a:r>
              <a:rPr lang="nl-NL" sz="1600" dirty="0">
                <a:solidFill>
                  <a:schemeClr val="bg1">
                    <a:lumMod val="50000"/>
                  </a:schemeClr>
                </a:solidFill>
                <a:latin typeface="Interstate-Bold" pitchFamily="2" charset="0"/>
              </a:rPr>
              <a:t>te worden dat kosten in mindering worden </a:t>
            </a:r>
            <a:r>
              <a:rPr lang="nl-NL" sz="1600" dirty="0" smtClean="0">
                <a:solidFill>
                  <a:schemeClr val="bg1">
                    <a:lumMod val="50000"/>
                  </a:schemeClr>
                </a:solidFill>
                <a:latin typeface="Interstate-Bold" pitchFamily="2" charset="0"/>
              </a:rPr>
              <a:t>gebracht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54299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5121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Wet normering topinkomens (WNT)</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Geldt voor topfunctionarissen in de (semi)publieke </a:t>
            </a:r>
            <a:r>
              <a:rPr lang="nl-NL" sz="1600" dirty="0" smtClean="0">
                <a:solidFill>
                  <a:schemeClr val="bg1">
                    <a:lumMod val="50000"/>
                  </a:schemeClr>
                </a:solidFill>
                <a:latin typeface="Interstate-Bold" pitchFamily="2" charset="0"/>
              </a:rPr>
              <a:t>sector.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Voor zorginstellingen, zorgverzekeraars, onderwijsinstellingen, woningbouwcorporaties en organisaties op het terrein van ontwikkelingssamenwerking en cultuur gelden andere, sectorale </a:t>
            </a:r>
            <a:r>
              <a:rPr lang="nl-NL" sz="1600" dirty="0" smtClean="0">
                <a:solidFill>
                  <a:schemeClr val="bg1">
                    <a:lumMod val="50000"/>
                  </a:schemeClr>
                </a:solidFill>
                <a:latin typeface="Interstate-Bold" pitchFamily="2" charset="0"/>
              </a:rPr>
              <a:t>normen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Bezoldigingsmaximum</a:t>
            </a:r>
            <a:r>
              <a:rPr lang="nl-NL" sz="1600" dirty="0" smtClean="0">
                <a:solidFill>
                  <a:schemeClr val="bg1">
                    <a:lumMod val="50000"/>
                  </a:schemeClr>
                </a:solidFill>
                <a:latin typeface="Interstate-Bold" pitchFamily="2" charset="0"/>
              </a:rPr>
              <a:t>: € </a:t>
            </a:r>
            <a:r>
              <a:rPr lang="nl-NL" sz="1600" dirty="0">
                <a:solidFill>
                  <a:schemeClr val="bg1">
                    <a:lumMod val="50000"/>
                  </a:schemeClr>
                </a:solidFill>
                <a:latin typeface="Interstate-Bold" pitchFamily="2" charset="0"/>
              </a:rPr>
              <a:t>187.000,- bruto (</a:t>
            </a:r>
            <a:r>
              <a:rPr lang="nl-NL" sz="1600" dirty="0" smtClean="0">
                <a:solidFill>
                  <a:schemeClr val="bg1">
                    <a:lumMod val="50000"/>
                  </a:schemeClr>
                </a:solidFill>
                <a:latin typeface="Interstate-Bold" pitchFamily="2" charset="0"/>
              </a:rPr>
              <a:t>een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ministersalaris)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Maximale ontslagvergoeding: een jaarsalaris, maar </a:t>
            </a:r>
            <a:r>
              <a:rPr lang="nl-NL" sz="1600" dirty="0" smtClean="0">
                <a:solidFill>
                  <a:schemeClr val="bg1">
                    <a:lumMod val="50000"/>
                  </a:schemeClr>
                </a:solidFill>
                <a:latin typeface="Interstate-Bold" pitchFamily="2" charset="0"/>
              </a:rPr>
              <a:t>maximaal</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t>
            </a:r>
            <a:r>
              <a:rPr lang="nl-NL" sz="1600" dirty="0">
                <a:solidFill>
                  <a:schemeClr val="bg1">
                    <a:lumMod val="50000"/>
                  </a:schemeClr>
                </a:solidFill>
                <a:latin typeface="Interstate-Bold" pitchFamily="2" charset="0"/>
              </a:rPr>
              <a:t>75.000,-. Vrijstelling van werk telt mee voor dit maximum</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ter </a:t>
            </a:r>
            <a:r>
              <a:rPr lang="nl-NL" sz="1600" dirty="0">
                <a:solidFill>
                  <a:schemeClr val="bg1">
                    <a:lumMod val="50000"/>
                  </a:schemeClr>
                </a:solidFill>
                <a:latin typeface="Interstate-Bold" pitchFamily="2" charset="0"/>
              </a:rPr>
              <a:t>voorkoming van </a:t>
            </a:r>
            <a:r>
              <a:rPr lang="nl-NL" sz="1600" dirty="0" smtClean="0">
                <a:solidFill>
                  <a:schemeClr val="bg1">
                    <a:lumMod val="50000"/>
                  </a:schemeClr>
                </a:solidFill>
                <a:latin typeface="Interstate-Bold" pitchFamily="2" charset="0"/>
              </a:rPr>
              <a:t>omzeiling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Bij beëindiging met wederzijds goedvinden niet meer aanbieden dan de maximale ontslagvergoeding. Een </a:t>
            </a:r>
            <a:r>
              <a:rPr lang="nl-NL" sz="1600" dirty="0" smtClean="0">
                <a:solidFill>
                  <a:schemeClr val="bg1">
                    <a:lumMod val="50000"/>
                  </a:schemeClr>
                </a:solidFill>
                <a:latin typeface="Interstate-Bold" pitchFamily="2" charset="0"/>
              </a:rPr>
              <a:t>kantonrechter </a:t>
            </a:r>
            <a:r>
              <a:rPr lang="nl-NL" sz="1600" dirty="0">
                <a:solidFill>
                  <a:schemeClr val="bg1">
                    <a:lumMod val="50000"/>
                  </a:schemeClr>
                </a:solidFill>
                <a:latin typeface="Interstate-Bold" pitchFamily="2" charset="0"/>
              </a:rPr>
              <a:t>kan de WNT opzij zetten en een hogere vergoeding </a:t>
            </a:r>
            <a:r>
              <a:rPr lang="nl-NL" sz="1600" dirty="0" smtClean="0">
                <a:solidFill>
                  <a:schemeClr val="bg1">
                    <a:lumMod val="50000"/>
                  </a:schemeClr>
                </a:solidFill>
                <a:latin typeface="Interstate-Bold" pitchFamily="2" charset="0"/>
              </a:rPr>
              <a:t>toewijzen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971853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Regeling vervroegde uittreding (RVU)</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Ter voorkoming van het treffen van een voorziening ter overbrugging van de periode tot het ingaan van het pensioen of de </a:t>
            </a:r>
            <a:r>
              <a:rPr lang="nl-NL" sz="1600" dirty="0" smtClean="0">
                <a:solidFill>
                  <a:schemeClr val="bg1">
                    <a:lumMod val="50000"/>
                  </a:schemeClr>
                </a:solidFill>
                <a:latin typeface="Interstate-Bold" pitchFamily="2" charset="0"/>
              </a:rPr>
              <a:t>AOW</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Boete: 52% van het aan de werknemer betaalde bedrag aan ontslagvergoeding. Hieronder valt ook een periode van vrijstelling van </a:t>
            </a:r>
            <a:r>
              <a:rPr lang="nl-NL" sz="1600" dirty="0" smtClean="0">
                <a:solidFill>
                  <a:schemeClr val="bg1">
                    <a:lumMod val="50000"/>
                  </a:schemeClr>
                </a:solidFill>
                <a:latin typeface="Interstate-Bold" pitchFamily="2" charset="0"/>
              </a:rPr>
              <a:t>werk</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Kwantitatieve </a:t>
            </a:r>
            <a:r>
              <a:rPr lang="nl-NL" sz="1600" dirty="0" smtClean="0">
                <a:solidFill>
                  <a:schemeClr val="bg1">
                    <a:lumMod val="50000"/>
                  </a:schemeClr>
                </a:solidFill>
                <a:latin typeface="Interstate-Bold" pitchFamily="2" charset="0"/>
              </a:rPr>
              <a:t>benadering </a:t>
            </a:r>
            <a:r>
              <a:rPr lang="nl-NL" sz="1600" dirty="0" smtClean="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rPr>
              <a:t>wanneer </a:t>
            </a:r>
            <a:r>
              <a:rPr lang="nl-NL" sz="1600" dirty="0">
                <a:solidFill>
                  <a:schemeClr val="bg1">
                    <a:lumMod val="50000"/>
                  </a:schemeClr>
                </a:solidFill>
                <a:latin typeface="Interstate-Bold" pitchFamily="2" charset="0"/>
              </a:rPr>
              <a:t>er gelet op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financiële </a:t>
            </a:r>
            <a:r>
              <a:rPr lang="nl-NL" sz="1600" dirty="0">
                <a:solidFill>
                  <a:schemeClr val="bg1">
                    <a:lumMod val="50000"/>
                  </a:schemeClr>
                </a:solidFill>
                <a:latin typeface="Interstate-Bold" pitchFamily="2" charset="0"/>
              </a:rPr>
              <a:t>omvang van de uitkering in ieder geval géén </a:t>
            </a:r>
            <a:r>
              <a:rPr lang="nl-NL" sz="1600" dirty="0" smtClean="0">
                <a:solidFill>
                  <a:schemeClr val="bg1">
                    <a:lumMod val="50000"/>
                  </a:schemeClr>
                </a:solidFill>
                <a:latin typeface="Interstate-Bold" pitchFamily="2" charset="0"/>
              </a:rPr>
              <a:t>sprake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is van een RVU</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Kwalitatieve </a:t>
            </a:r>
            <a:r>
              <a:rPr lang="nl-NL" sz="1600" dirty="0" smtClean="0">
                <a:solidFill>
                  <a:schemeClr val="bg1">
                    <a:lumMod val="50000"/>
                  </a:schemeClr>
                </a:solidFill>
                <a:latin typeface="Interstate-Bold" pitchFamily="2" charset="0"/>
              </a:rPr>
              <a:t>benadering </a:t>
            </a:r>
            <a:r>
              <a:rPr lang="nl-NL" sz="1600" dirty="0" smtClean="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rPr>
              <a:t>wanneer </a:t>
            </a:r>
            <a:r>
              <a:rPr lang="nl-NL" sz="1600" dirty="0">
                <a:solidFill>
                  <a:schemeClr val="bg1">
                    <a:lumMod val="50000"/>
                  </a:schemeClr>
                </a:solidFill>
                <a:latin typeface="Interstate-Bold" pitchFamily="2" charset="0"/>
              </a:rPr>
              <a:t>gelet op de reden van </a:t>
            </a:r>
            <a:r>
              <a:rPr lang="nl-NL" sz="1600" dirty="0" smtClean="0">
                <a:solidFill>
                  <a:schemeClr val="bg1">
                    <a:lumMod val="50000"/>
                  </a:schemeClr>
                </a:solidFill>
                <a:latin typeface="Interstate-Bold" pitchFamily="2" charset="0"/>
              </a:rPr>
              <a:t>de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toekenning </a:t>
            </a:r>
            <a:r>
              <a:rPr lang="nl-NL" sz="1600" dirty="0">
                <a:solidFill>
                  <a:schemeClr val="bg1">
                    <a:lumMod val="50000"/>
                  </a:schemeClr>
                </a:solidFill>
                <a:latin typeface="Interstate-Bold" pitchFamily="2" charset="0"/>
              </a:rPr>
              <a:t>in ieder geval géén sprake is van een </a:t>
            </a:r>
            <a:r>
              <a:rPr lang="nl-NL" sz="1600" dirty="0" smtClean="0">
                <a:solidFill>
                  <a:schemeClr val="bg1">
                    <a:lumMod val="50000"/>
                  </a:schemeClr>
                </a:solidFill>
                <a:latin typeface="Interstate-Bold" pitchFamily="2" charset="0"/>
              </a:rPr>
              <a:t>RVU</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Eerst kwalitatieve benadering toetsen en daarna kwantitatieve </a:t>
            </a:r>
            <a:r>
              <a:rPr lang="nl-NL" sz="1600" dirty="0" smtClean="0">
                <a:solidFill>
                  <a:schemeClr val="bg1">
                    <a:lumMod val="50000"/>
                  </a:schemeClr>
                </a:solidFill>
                <a:latin typeface="Interstate-Bold" pitchFamily="2" charset="0"/>
              </a:rPr>
              <a:t>benadering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322802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Eindheffing excessieve afkoopsommen</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Indien </a:t>
            </a:r>
            <a:r>
              <a:rPr lang="nl-NL" sz="1600" dirty="0">
                <a:solidFill>
                  <a:schemeClr val="bg1">
                    <a:lumMod val="50000"/>
                  </a:schemeClr>
                </a:solidFill>
                <a:latin typeface="Interstate-Bold" pitchFamily="2" charset="0"/>
              </a:rPr>
              <a:t>een werknemer </a:t>
            </a:r>
            <a:r>
              <a:rPr lang="nl-NL" sz="1600" dirty="0" smtClean="0">
                <a:solidFill>
                  <a:schemeClr val="bg1">
                    <a:lumMod val="50000"/>
                  </a:schemeClr>
                </a:solidFill>
                <a:latin typeface="Interstate-Bold" pitchFamily="2" charset="0"/>
              </a:rPr>
              <a:t>een afkoopsom </a:t>
            </a:r>
            <a:r>
              <a:rPr lang="nl-NL" sz="1600" dirty="0">
                <a:solidFill>
                  <a:schemeClr val="bg1">
                    <a:lumMod val="50000"/>
                  </a:schemeClr>
                </a:solidFill>
                <a:latin typeface="Interstate-Bold" pitchFamily="2" charset="0"/>
              </a:rPr>
              <a:t>ontvangt van meer dan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544.000,- en meer dan het jaarsalaris twee jaar voor het </a:t>
            </a:r>
            <a:r>
              <a:rPr lang="nl-NL" sz="1600" dirty="0" smtClean="0">
                <a:solidFill>
                  <a:schemeClr val="bg1">
                    <a:lumMod val="50000"/>
                  </a:schemeClr>
                </a:solidFill>
                <a:latin typeface="Interstate-Bold" pitchFamily="2" charset="0"/>
              </a:rPr>
              <a:t>ontslag, is er een </a:t>
            </a:r>
            <a:r>
              <a:rPr lang="nl-NL" sz="1600" dirty="0">
                <a:solidFill>
                  <a:schemeClr val="bg1">
                    <a:lumMod val="50000"/>
                  </a:schemeClr>
                </a:solidFill>
                <a:latin typeface="Interstate-Bold" pitchFamily="2" charset="0"/>
              </a:rPr>
              <a:t>eindheffing verschuldigd </a:t>
            </a:r>
            <a:r>
              <a:rPr lang="nl-NL" sz="1600" i="1" dirty="0">
                <a:solidFill>
                  <a:schemeClr val="bg1">
                    <a:lumMod val="50000"/>
                  </a:schemeClr>
                </a:solidFill>
                <a:latin typeface="Interstate-Bold" pitchFamily="2" charset="0"/>
              </a:rPr>
              <a:t>naast</a:t>
            </a:r>
            <a:r>
              <a:rPr lang="nl-NL" sz="1600" dirty="0">
                <a:solidFill>
                  <a:schemeClr val="bg1">
                    <a:lumMod val="50000"/>
                  </a:schemeClr>
                </a:solidFill>
                <a:latin typeface="Interstate-Bold" pitchFamily="2" charset="0"/>
              </a:rPr>
              <a:t> de door werknemer verschuldigde loonheffing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Eindheffing</a:t>
            </a:r>
            <a:r>
              <a:rPr lang="nl-NL" sz="1600" dirty="0">
                <a:solidFill>
                  <a:schemeClr val="bg1">
                    <a:lumMod val="50000"/>
                  </a:schemeClr>
                </a:solidFill>
                <a:latin typeface="Interstate-Bold" pitchFamily="2" charset="0"/>
              </a:rPr>
              <a:t>: 75% over het bedrag dat de ontslagvergoeding aan de maxima te boven </a:t>
            </a:r>
            <a:r>
              <a:rPr lang="nl-NL" sz="1600" dirty="0" smtClean="0">
                <a:solidFill>
                  <a:schemeClr val="bg1">
                    <a:lumMod val="50000"/>
                  </a:schemeClr>
                </a:solidFill>
                <a:latin typeface="Interstate-Bold" pitchFamily="2" charset="0"/>
              </a:rPr>
              <a:t>gaat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4077945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5841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Inkomensafhankelijke uitkeringen</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Een ontslagvergoeding wordt door de belastingdienst bij het inkomen </a:t>
            </a:r>
            <a:r>
              <a:rPr lang="nl-NL" sz="1600" dirty="0" smtClean="0">
                <a:solidFill>
                  <a:schemeClr val="bg1">
                    <a:lumMod val="50000"/>
                  </a:schemeClr>
                </a:solidFill>
                <a:latin typeface="Interstate-Bold" pitchFamily="2" charset="0"/>
              </a:rPr>
              <a:t>opgeteld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Gevolgen </a:t>
            </a:r>
            <a:r>
              <a:rPr lang="nl-NL" sz="1600" dirty="0" smtClean="0">
                <a:solidFill>
                  <a:schemeClr val="bg1">
                    <a:lumMod val="50000"/>
                  </a:schemeClr>
                </a:solidFill>
                <a:latin typeface="Interstate-Bold" pitchFamily="2" charset="0"/>
              </a:rPr>
              <a:t>voor </a:t>
            </a:r>
            <a:r>
              <a:rPr lang="nl-NL" sz="1600" dirty="0">
                <a:solidFill>
                  <a:schemeClr val="bg1">
                    <a:lumMod val="50000"/>
                  </a:schemeClr>
                </a:solidFill>
                <a:latin typeface="Interstate-Bold" pitchFamily="2" charset="0"/>
              </a:rPr>
              <a:t>het recht op inkomensafhankelijke </a:t>
            </a:r>
            <a:r>
              <a:rPr lang="nl-NL" sz="1600" dirty="0" smtClean="0">
                <a:solidFill>
                  <a:schemeClr val="bg1">
                    <a:lumMod val="50000"/>
                  </a:schemeClr>
                </a:solidFill>
                <a:latin typeface="Interstate-Bold" pitchFamily="2" charset="0"/>
              </a:rPr>
              <a:t>uitkeringen hebben, </a:t>
            </a:r>
            <a:r>
              <a:rPr lang="nl-NL" sz="1600" dirty="0">
                <a:solidFill>
                  <a:schemeClr val="bg1">
                    <a:lumMod val="50000"/>
                  </a:schemeClr>
                </a:solidFill>
                <a:latin typeface="Interstate-Bold" pitchFamily="2" charset="0"/>
              </a:rPr>
              <a:t>o.a.:</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Huurtoeslag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Zorgtoeslag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Kinderopvangtoeslag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err="1" smtClean="0">
                <a:solidFill>
                  <a:schemeClr val="bg1">
                    <a:lumMod val="50000"/>
                  </a:schemeClr>
                </a:solidFill>
                <a:latin typeface="Interstate-Bold" pitchFamily="2" charset="0"/>
              </a:rPr>
              <a:t>Kindgebonden</a:t>
            </a:r>
            <a:r>
              <a:rPr lang="nl-NL" sz="1600" dirty="0" smtClean="0">
                <a:solidFill>
                  <a:schemeClr val="bg1">
                    <a:lumMod val="50000"/>
                  </a:schemeClr>
                </a:solidFill>
                <a:latin typeface="Interstate-Bold" pitchFamily="2" charset="0"/>
              </a:rPr>
              <a:t> budget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871920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4127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Statutair bestuurder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Dossier </a:t>
            </a:r>
            <a:r>
              <a:rPr lang="nl-NL" sz="1600" dirty="0">
                <a:solidFill>
                  <a:schemeClr val="bg1">
                    <a:lumMod val="50000"/>
                  </a:schemeClr>
                </a:solidFill>
                <a:latin typeface="Interstate-Bold" pitchFamily="2" charset="0"/>
              </a:rPr>
              <a:t>op orde: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Ondernemingsrechtelijk: OR-advies, Av uitroepen </a:t>
            </a:r>
            <a:r>
              <a:rPr lang="nl-NL" sz="1600" dirty="0" smtClean="0">
                <a:solidFill>
                  <a:schemeClr val="bg1">
                    <a:lumMod val="50000"/>
                  </a:schemeClr>
                </a:solidFill>
                <a:latin typeface="Interstate-Bold" pitchFamily="2" charset="0"/>
              </a:rPr>
              <a:t>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uitnodiging </a:t>
            </a:r>
            <a:r>
              <a:rPr lang="nl-NL" sz="1600" dirty="0">
                <a:solidFill>
                  <a:schemeClr val="bg1">
                    <a:lumMod val="50000"/>
                  </a:schemeClr>
                </a:solidFill>
                <a:latin typeface="Interstate-Bold" pitchFamily="2" charset="0"/>
              </a:rPr>
              <a:t>verzenden</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Arbeidsrechtelijk: grondslag voor ontslag te onderbouwen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 </a:t>
            </a:r>
            <a:r>
              <a:rPr lang="nl-NL" sz="1600" dirty="0">
                <a:solidFill>
                  <a:schemeClr val="bg1">
                    <a:lumMod val="50000"/>
                  </a:schemeClr>
                </a:solidFill>
                <a:latin typeface="Interstate-Bold" pitchFamily="2" charset="0"/>
              </a:rPr>
              <a:t>de tussentijd onderhandelen over vso:</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Decharge of niet?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Golden parachute regeling aanwezig?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286879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29614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Postcontractuele verplichtingen</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smtClean="0">
                <a:solidFill>
                  <a:prstClr val="white">
                    <a:lumMod val="50000"/>
                  </a:prstClr>
                </a:solidFill>
                <a:latin typeface="Interstate-Bold" pitchFamily="2" charset="0"/>
              </a:rPr>
              <a:t/>
            </a:r>
            <a:br>
              <a:rPr lang="nl-NL" sz="1600" dirty="0" smtClean="0">
                <a:solidFill>
                  <a:prstClr val="white">
                    <a:lumMod val="50000"/>
                  </a:prstClr>
                </a:solidFill>
                <a:latin typeface="Interstate-Bold" pitchFamily="2" charset="0"/>
              </a:rPr>
            </a:br>
            <a:r>
              <a:rPr lang="nl-NL" sz="1600" dirty="0" smtClean="0">
                <a:solidFill>
                  <a:prstClr val="white">
                    <a:lumMod val="50000"/>
                  </a:prstClr>
                </a:solidFill>
                <a:latin typeface="Interstate-Bold" pitchFamily="2" charset="0"/>
              </a:rPr>
              <a:t/>
            </a:r>
            <a:br>
              <a:rPr lang="nl-NL" sz="1600" dirty="0" smtClean="0">
                <a:solidFill>
                  <a:prstClr val="white">
                    <a:lumMod val="50000"/>
                  </a:prstClr>
                </a:solidFill>
                <a:latin typeface="Interstate-Bold" pitchFamily="2" charset="0"/>
              </a:rPr>
            </a:br>
            <a:r>
              <a:rPr lang="nl-NL" sz="1600" dirty="0" smtClean="0">
                <a:solidFill>
                  <a:schemeClr val="bg1">
                    <a:lumMod val="50000"/>
                  </a:schemeClr>
                </a:solidFill>
                <a:latin typeface="Interstate-Bold" pitchFamily="2" charset="0"/>
              </a:rPr>
              <a:t>1.    Concurrentie- en relatiebeding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2.   Benaderingsverbod ex-werknemers/verbod ex-werknemers in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dienst te nemen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3.   Intellectuele eigendom</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4.   Geheimhoudingsbeding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5.   Boetebeding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2" y="3897934"/>
            <a:ext cx="1656729" cy="165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26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4624"/>
            <a:ext cx="6984776" cy="1872208"/>
          </a:xfrm>
        </p:spPr>
        <p:txBody>
          <a:bodyPr>
            <a:noAutofit/>
          </a:bodyPr>
          <a:lstStyle/>
          <a:p>
            <a:pPr lvl="0" algn="l">
              <a:lnSpc>
                <a:spcPct val="150000"/>
              </a:lnSpc>
            </a:pP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Waarom een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vaststellingsovereenkomst?</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dirty="0" smtClean="0">
                <a:latin typeface="Interstate-Bold" pitchFamily="2" charset="0"/>
              </a:rPr>
              <a:t/>
            </a:r>
            <a:br>
              <a:rPr lang="nl-NL" sz="2800" dirty="0" smtClean="0">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6"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700808"/>
            <a:ext cx="5760720" cy="4680520"/>
          </a:xfrm>
          <a:prstGeom prst="rect">
            <a:avLst/>
          </a:prstGeom>
          <a:noFill/>
          <a:ln>
            <a:noFill/>
          </a:ln>
          <a:effectLst/>
          <a:extLst/>
        </p:spPr>
      </p:pic>
    </p:spTree>
    <p:extLst>
      <p:ext uri="{BB962C8B-B14F-4D97-AF65-F5344CB8AC3E}">
        <p14:creationId xmlns:p14="http://schemas.microsoft.com/office/powerpoint/2010/main" val="1673843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916832"/>
          </a:xfrm>
        </p:spPr>
        <p:txBody>
          <a:bodyPr>
            <a:noAutofit/>
          </a:bodyPr>
          <a:lstStyle/>
          <a:p>
            <a:pPr lvl="0" algn="l" defTabSz="360363"/>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Postcontractuele verplichtingen</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2000" b="1" u="sng" dirty="0" smtClean="0">
                <a:solidFill>
                  <a:prstClr val="white">
                    <a:lumMod val="50000"/>
                  </a:prstClr>
                </a:solidFill>
                <a:latin typeface="Interstate-Bold" pitchFamily="2" charset="0"/>
              </a:rPr>
              <a:t>Concurrentie- en relatiebeding</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1.    Is het rechtsgeldig overeengekomen?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uitgangspunt: alleen bij </a:t>
            </a:r>
            <a:r>
              <a:rPr lang="nl-NL" sz="1600" dirty="0" err="1" smtClean="0">
                <a:solidFill>
                  <a:schemeClr val="bg1">
                    <a:lumMod val="50000"/>
                  </a:schemeClr>
                </a:solidFill>
                <a:latin typeface="Interstate-Bold" pitchFamily="2" charset="0"/>
              </a:rPr>
              <a:t>onbep</a:t>
            </a:r>
            <a:r>
              <a:rPr lang="nl-NL" sz="1600" dirty="0" smtClean="0">
                <a:solidFill>
                  <a:schemeClr val="bg1">
                    <a:lumMod val="50000"/>
                  </a:schemeClr>
                </a:solidFill>
                <a:latin typeface="Interstate-Bold" pitchFamily="2" charset="0"/>
              </a:rPr>
              <a:t> </a:t>
            </a:r>
            <a:r>
              <a:rPr lang="nl-NL" sz="1600" dirty="0" err="1" smtClean="0">
                <a:solidFill>
                  <a:schemeClr val="bg1">
                    <a:lumMod val="50000"/>
                  </a:schemeClr>
                </a:solidFill>
                <a:latin typeface="Interstate-Bold" pitchFamily="2" charset="0"/>
              </a:rPr>
              <a:t>aovk</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t>
            </a:r>
            <a:r>
              <a:rPr lang="nl-NL" sz="1600" dirty="0" err="1" smtClean="0">
                <a:solidFill>
                  <a:schemeClr val="bg1">
                    <a:lumMod val="50000"/>
                  </a:schemeClr>
                </a:solidFill>
                <a:latin typeface="Interstate-Bold" pitchFamily="2" charset="0"/>
              </a:rPr>
              <a:t>i.g.v</a:t>
            </a:r>
            <a:r>
              <a:rPr lang="nl-NL" sz="1600" dirty="0" smtClean="0">
                <a:solidFill>
                  <a:schemeClr val="bg1">
                    <a:lumMod val="50000"/>
                  </a:schemeClr>
                </a:solidFill>
                <a:latin typeface="Interstate-Bold" pitchFamily="2" charset="0"/>
              </a:rPr>
              <a:t>. bepaalde tijd schriftelijke motivatie: </a:t>
            </a:r>
            <a:r>
              <a:rPr lang="nl-NL" sz="1600" dirty="0">
                <a:solidFill>
                  <a:schemeClr val="bg1">
                    <a:lumMod val="50000"/>
                  </a:schemeClr>
                </a:solidFill>
                <a:latin typeface="Interstate-Bold" pitchFamily="2" charset="0"/>
              </a:rPr>
              <a:t>noodzakelijk </a:t>
            </a:r>
            <a:r>
              <a:rPr lang="nl-NL" sz="1600" dirty="0" smtClean="0">
                <a:solidFill>
                  <a:schemeClr val="bg1">
                    <a:lumMod val="50000"/>
                  </a:schemeClr>
                </a:solidFill>
                <a:latin typeface="Interstate-Bold" pitchFamily="2" charset="0"/>
              </a:rPr>
              <a:t>vanwege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zwaarwegende </a:t>
            </a:r>
            <a:r>
              <a:rPr lang="nl-NL" sz="1600" dirty="0">
                <a:solidFill>
                  <a:schemeClr val="bg1">
                    <a:lumMod val="50000"/>
                  </a:schemeClr>
                </a:solidFill>
                <a:latin typeface="Interstate-Bold" pitchFamily="2" charset="0"/>
              </a:rPr>
              <a:t>bedrijfs- of dienstbelangen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2.   Beoordeel werkelijk </a:t>
            </a:r>
            <a:r>
              <a:rPr lang="nl-NL" sz="1600" dirty="0">
                <a:solidFill>
                  <a:schemeClr val="bg1">
                    <a:lumMod val="50000"/>
                  </a:schemeClr>
                </a:solidFill>
                <a:latin typeface="Interstate-Bold" pitchFamily="2" charset="0"/>
              </a:rPr>
              <a:t>belang bij concurrentiebeding, </a:t>
            </a:r>
            <a:r>
              <a:rPr lang="nl-NL" sz="1600" dirty="0" smtClean="0">
                <a:solidFill>
                  <a:schemeClr val="bg1">
                    <a:lumMod val="50000"/>
                  </a:schemeClr>
                </a:solidFill>
                <a:latin typeface="Interstate-Bold" pitchFamily="2" charset="0"/>
              </a:rPr>
              <a:t>anders</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afzwakken naar relatiebeding of laten vallen.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Afzwakken m.b.t. </a:t>
            </a:r>
            <a:r>
              <a:rPr lang="nl-NL" sz="1600" dirty="0">
                <a:solidFill>
                  <a:schemeClr val="bg1">
                    <a:lumMod val="50000"/>
                  </a:schemeClr>
                </a:solidFill>
                <a:latin typeface="Interstate-Bold" pitchFamily="2" charset="0"/>
              </a:rPr>
              <a:t>specifieke klanten, geografisch, </a:t>
            </a:r>
            <a:r>
              <a:rPr lang="nl-NL" sz="1600" dirty="0" smtClean="0">
                <a:solidFill>
                  <a:schemeClr val="bg1">
                    <a:lumMod val="50000"/>
                  </a:schemeClr>
                </a:solidFill>
                <a:latin typeface="Interstate-Bold" pitchFamily="2" charset="0"/>
              </a:rPr>
              <a:t>duur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3</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Bedenk</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werknemer </a:t>
            </a:r>
            <a:r>
              <a:rPr lang="nl-NL" sz="1600" dirty="0">
                <a:solidFill>
                  <a:schemeClr val="bg1">
                    <a:lumMod val="50000"/>
                  </a:schemeClr>
                </a:solidFill>
                <a:latin typeface="Interstate-Bold" pitchFamily="2" charset="0"/>
              </a:rPr>
              <a:t>vaak groot (psychologisch) belang bij verval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concurrentie- </a:t>
            </a:r>
            <a:r>
              <a:rPr lang="nl-NL" sz="1600" dirty="0">
                <a:solidFill>
                  <a:schemeClr val="bg1">
                    <a:lumMod val="50000"/>
                  </a:schemeClr>
                </a:solidFill>
                <a:latin typeface="Interstate-Bold" pitchFamily="2" charset="0"/>
              </a:rPr>
              <a:t>en </a:t>
            </a:r>
            <a:r>
              <a:rPr lang="nl-NL" sz="1600" dirty="0" smtClean="0">
                <a:solidFill>
                  <a:schemeClr val="bg1">
                    <a:lumMod val="50000"/>
                  </a:schemeClr>
                </a:solidFill>
                <a:latin typeface="Interstate-Bold" pitchFamily="2" charset="0"/>
              </a:rPr>
              <a:t>relatiebeding</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547664" y="2203423"/>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908720"/>
            <a:ext cx="1728192" cy="186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716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3407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Postcontractuele verplichtingen</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2000" b="1" u="sng" dirty="0" smtClean="0">
                <a:solidFill>
                  <a:prstClr val="white">
                    <a:lumMod val="50000"/>
                  </a:prstClr>
                </a:solidFill>
                <a:latin typeface="Interstate-Bold" pitchFamily="2" charset="0"/>
              </a:rPr>
              <a:t>Concurrentie- en relatiebeding</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Uitspraak Kantonrechter 11 april 2017</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K</a:t>
            </a:r>
            <a:r>
              <a:rPr lang="nl-NL" sz="1600" dirty="0" smtClean="0">
                <a:solidFill>
                  <a:schemeClr val="bg1">
                    <a:lumMod val="50000"/>
                  </a:schemeClr>
                </a:solidFill>
                <a:latin typeface="Interstate-Bold" pitchFamily="2" charset="0"/>
              </a:rPr>
              <a:t>an </a:t>
            </a:r>
            <a:r>
              <a:rPr lang="nl-NL" sz="1600" dirty="0">
                <a:solidFill>
                  <a:schemeClr val="bg1">
                    <a:lumMod val="50000"/>
                  </a:schemeClr>
                </a:solidFill>
                <a:latin typeface="Interstate-Bold" pitchFamily="2" charset="0"/>
              </a:rPr>
              <a:t>een nietig </a:t>
            </a:r>
            <a:r>
              <a:rPr lang="nl-NL" sz="1600" dirty="0" smtClean="0">
                <a:solidFill>
                  <a:schemeClr val="bg1">
                    <a:lumMod val="50000"/>
                  </a:schemeClr>
                </a:solidFill>
                <a:latin typeface="Interstate-Bold" pitchFamily="2" charset="0"/>
              </a:rPr>
              <a:t>concurrentiebeding </a:t>
            </a:r>
            <a:r>
              <a:rPr lang="nl-NL" sz="1600" dirty="0">
                <a:solidFill>
                  <a:schemeClr val="bg1">
                    <a:lumMod val="50000"/>
                  </a:schemeClr>
                </a:solidFill>
                <a:latin typeface="Interstate-Bold" pitchFamily="2" charset="0"/>
              </a:rPr>
              <a:t>in de vaststellingsovereenkomst herbevestigd worden</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Uitspraak Rechtbank Leeuwarden 10 september 2012</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Z</a:t>
            </a:r>
            <a:r>
              <a:rPr lang="nl-NL" sz="1600" dirty="0" smtClean="0">
                <a:solidFill>
                  <a:schemeClr val="bg1">
                    <a:lumMod val="50000"/>
                  </a:schemeClr>
                </a:solidFill>
                <a:latin typeface="Interstate-Bold" pitchFamily="2" charset="0"/>
              </a:rPr>
              <a:t>iet </a:t>
            </a:r>
            <a:r>
              <a:rPr lang="nl-NL" sz="1600" dirty="0">
                <a:solidFill>
                  <a:schemeClr val="bg1">
                    <a:lumMod val="50000"/>
                  </a:schemeClr>
                </a:solidFill>
                <a:latin typeface="Interstate-Bold" pitchFamily="2" charset="0"/>
              </a:rPr>
              <a:t>finale kwijting ook op concurrentie- en relatiebeding in de arbeidsovereenkomst?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35225432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548680"/>
            <a:ext cx="6984776" cy="115212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Communicatie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2000" b="1" u="sng" dirty="0" smtClean="0">
                <a:solidFill>
                  <a:prstClr val="white">
                    <a:lumMod val="50000"/>
                  </a:prstClr>
                </a:solidFill>
                <a:latin typeface="Interstate-Bold" pitchFamily="2" charset="0"/>
              </a:rPr>
              <a:t>Getuigschrift/referenties/uitlatingen</a:t>
            </a:r>
            <a:r>
              <a:rPr lang="nl-NL" sz="1600" b="1" u="sng" dirty="0" smtClean="0">
                <a:solidFill>
                  <a:prstClr val="white">
                    <a:lumMod val="50000"/>
                  </a:prstClr>
                </a:solidFill>
                <a:latin typeface="Interstate-Bold" pitchFamily="2" charset="0"/>
              </a:rPr>
              <a:t/>
            </a:r>
            <a:br>
              <a:rPr lang="nl-NL" sz="1600" b="1" u="sng" dirty="0" smtClean="0">
                <a:solidFill>
                  <a:prstClr val="white">
                    <a:lumMod val="50000"/>
                  </a:prst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Hoofdregel: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Negatieve </a:t>
            </a:r>
            <a:r>
              <a:rPr lang="nl-NL" sz="1600" dirty="0">
                <a:solidFill>
                  <a:schemeClr val="bg1">
                    <a:lumMod val="50000"/>
                  </a:schemeClr>
                </a:solidFill>
                <a:latin typeface="Interstate-Bold" pitchFamily="2" charset="0"/>
              </a:rPr>
              <a:t>mededeling over </a:t>
            </a:r>
            <a:r>
              <a:rPr lang="nl-NL" sz="1600" dirty="0" smtClean="0">
                <a:solidFill>
                  <a:schemeClr val="bg1">
                    <a:lumMod val="50000"/>
                  </a:schemeClr>
                </a:solidFill>
                <a:latin typeface="Interstate-Bold" pitchFamily="2" charset="0"/>
              </a:rPr>
              <a:t>ex-</a:t>
            </a:r>
            <a:r>
              <a:rPr lang="nl-NL" sz="1600" dirty="0" err="1" smtClean="0">
                <a:solidFill>
                  <a:schemeClr val="bg1">
                    <a:lumMod val="50000"/>
                  </a:schemeClr>
                </a:solidFill>
                <a:latin typeface="Interstate-Bold" pitchFamily="2" charset="0"/>
              </a:rPr>
              <a:t>wn</a:t>
            </a:r>
            <a:r>
              <a:rPr lang="nl-NL" sz="1600" dirty="0" smtClean="0">
                <a:solidFill>
                  <a:schemeClr val="bg1">
                    <a:lumMod val="50000"/>
                  </a:schemeClr>
                </a:solidFill>
                <a:latin typeface="Interstate-Bold" pitchFamily="2" charset="0"/>
              </a:rPr>
              <a:t> doen </a:t>
            </a:r>
            <a:r>
              <a:rPr lang="nl-NL" sz="1600" dirty="0">
                <a:solidFill>
                  <a:schemeClr val="bg1">
                    <a:lumMod val="50000"/>
                  </a:schemeClr>
                </a:solidFill>
                <a:latin typeface="Interstate-Bold" pitchFamily="2" charset="0"/>
              </a:rPr>
              <a:t>zonder noodzaak en in strijd met afspraken is </a:t>
            </a:r>
            <a:r>
              <a:rPr lang="nl-NL" sz="1600" dirty="0" smtClean="0">
                <a:solidFill>
                  <a:schemeClr val="bg1">
                    <a:lumMod val="50000"/>
                  </a:schemeClr>
                </a:solidFill>
                <a:latin typeface="Interstate-Bold" pitchFamily="2" charset="0"/>
              </a:rPr>
              <a:t>onrechtmatig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1) </a:t>
            </a:r>
            <a:r>
              <a:rPr lang="nl-NL" sz="1600" b="1" u="sng" dirty="0" smtClean="0">
                <a:solidFill>
                  <a:schemeClr val="bg1">
                    <a:lumMod val="50000"/>
                  </a:schemeClr>
                </a:solidFill>
                <a:latin typeface="Interstate-Bold" pitchFamily="2" charset="0"/>
              </a:rPr>
              <a:t>ex-</a:t>
            </a:r>
            <a:r>
              <a:rPr lang="nl-NL" sz="1600" b="1" u="sng" dirty="0" err="1" smtClean="0">
                <a:solidFill>
                  <a:schemeClr val="bg1">
                    <a:lumMod val="50000"/>
                  </a:schemeClr>
                </a:solidFill>
                <a:latin typeface="Interstate-Bold" pitchFamily="2" charset="0"/>
              </a:rPr>
              <a:t>wg</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 Niet </a:t>
            </a:r>
            <a:r>
              <a:rPr lang="nl-NL" sz="1600" dirty="0">
                <a:solidFill>
                  <a:schemeClr val="bg1">
                    <a:lumMod val="50000"/>
                  </a:schemeClr>
                </a:solidFill>
                <a:latin typeface="Interstate-Bold" pitchFamily="2" charset="0"/>
              </a:rPr>
              <a:t>verplicht referenties aan nieuwe </a:t>
            </a:r>
            <a:r>
              <a:rPr lang="nl-NL" sz="1600" dirty="0" err="1">
                <a:solidFill>
                  <a:schemeClr val="bg1">
                    <a:lumMod val="50000"/>
                  </a:schemeClr>
                </a:solidFill>
                <a:latin typeface="Interstate-Bold" pitchFamily="2" charset="0"/>
              </a:rPr>
              <a:t>wg</a:t>
            </a:r>
            <a:r>
              <a:rPr lang="nl-NL" sz="1600" dirty="0">
                <a:solidFill>
                  <a:schemeClr val="bg1">
                    <a:lumMod val="50000"/>
                  </a:schemeClr>
                </a:solidFill>
                <a:latin typeface="Interstate-Bold" pitchFamily="2" charset="0"/>
              </a:rPr>
              <a:t> te </a:t>
            </a:r>
            <a:r>
              <a:rPr lang="nl-NL" sz="1600" dirty="0" smtClean="0">
                <a:solidFill>
                  <a:schemeClr val="bg1">
                    <a:lumMod val="50000"/>
                  </a:schemeClr>
                </a:solidFill>
                <a:latin typeface="Interstate-Bold" pitchFamily="2" charset="0"/>
              </a:rPr>
              <a:t>geven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 Doet </a:t>
            </a:r>
            <a:r>
              <a:rPr lang="nl-NL" sz="1600" dirty="0">
                <a:solidFill>
                  <a:schemeClr val="bg1">
                    <a:lumMod val="50000"/>
                  </a:schemeClr>
                </a:solidFill>
                <a:latin typeface="Interstate-Bold" pitchFamily="2" charset="0"/>
              </a:rPr>
              <a:t>hij dat wel, dan correct beeld </a:t>
            </a:r>
            <a:r>
              <a:rPr lang="nl-NL" sz="1600" dirty="0" smtClean="0">
                <a:solidFill>
                  <a:schemeClr val="bg1">
                    <a:lumMod val="50000"/>
                  </a:schemeClr>
                </a:solidFill>
                <a:latin typeface="Interstate-Bold" pitchFamily="2" charset="0"/>
              </a:rPr>
              <a:t>geven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Zorgvuldigheidsnorm</a:t>
            </a:r>
            <a:r>
              <a:rPr lang="nl-NL" sz="1600" dirty="0">
                <a:solidFill>
                  <a:schemeClr val="bg1">
                    <a:lumMod val="50000"/>
                  </a:schemeClr>
                </a:solidFill>
                <a:latin typeface="Interstate-Bold" pitchFamily="2" charset="0"/>
              </a:rPr>
              <a:t>: afweging maken belang werkgever/belang </a:t>
            </a:r>
            <a:r>
              <a:rPr lang="nl-NL" sz="1600" dirty="0" err="1" smtClean="0">
                <a:solidFill>
                  <a:schemeClr val="bg1">
                    <a:lumMod val="50000"/>
                  </a:schemeClr>
                </a:solidFill>
                <a:latin typeface="Interstate-Bold" pitchFamily="2" charset="0"/>
              </a:rPr>
              <a:t>wn</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 I.s.m. </a:t>
            </a:r>
            <a:r>
              <a:rPr lang="nl-NL" sz="1600" dirty="0">
                <a:solidFill>
                  <a:schemeClr val="bg1">
                    <a:lumMod val="50000"/>
                  </a:schemeClr>
                </a:solidFill>
                <a:latin typeface="Interstate-Bold" pitchFamily="2" charset="0"/>
              </a:rPr>
              <a:t>deze norm: ex-</a:t>
            </a:r>
            <a:r>
              <a:rPr lang="nl-NL" sz="1600" dirty="0" err="1">
                <a:solidFill>
                  <a:schemeClr val="bg1">
                    <a:lumMod val="50000"/>
                  </a:schemeClr>
                </a:solidFill>
                <a:latin typeface="Interstate-Bold" pitchFamily="2" charset="0"/>
              </a:rPr>
              <a:t>wg</a:t>
            </a:r>
            <a:r>
              <a:rPr lang="nl-NL" sz="1600" dirty="0">
                <a:solidFill>
                  <a:schemeClr val="bg1">
                    <a:lumMod val="50000"/>
                  </a:schemeClr>
                </a:solidFill>
                <a:latin typeface="Interstate-Bold" pitchFamily="2" charset="0"/>
              </a:rPr>
              <a:t> mogelijk aansprakelijk </a:t>
            </a:r>
            <a:r>
              <a:rPr lang="nl-NL" sz="1600" dirty="0" smtClean="0">
                <a:solidFill>
                  <a:schemeClr val="bg1">
                    <a:lumMod val="50000"/>
                  </a:schemeClr>
                </a:solidFill>
                <a:latin typeface="Interstate-Bold" pitchFamily="2" charset="0"/>
              </a:rPr>
              <a:t>o.b.v. onrechtmatige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daad of </a:t>
            </a:r>
            <a:r>
              <a:rPr lang="nl-NL" sz="1600" dirty="0">
                <a:solidFill>
                  <a:schemeClr val="bg1">
                    <a:lumMod val="50000"/>
                  </a:schemeClr>
                </a:solidFill>
                <a:latin typeface="Interstate-Bold" pitchFamily="2" charset="0"/>
              </a:rPr>
              <a:t>goed werkgeverschap 7:611 BW.</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157192"/>
            <a:ext cx="1944960" cy="96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1532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36815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Communicatie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2000" b="1" u="sng" dirty="0" smtClean="0">
                <a:solidFill>
                  <a:prstClr val="white">
                    <a:lumMod val="50000"/>
                  </a:prstClr>
                </a:solidFill>
                <a:latin typeface="Interstate-Bold" pitchFamily="2" charset="0"/>
              </a:rPr>
              <a:t>Getuigschrift/referenties/uitlatingen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Artikel 7:656 </a:t>
            </a:r>
            <a:r>
              <a:rPr lang="nl-NL" sz="1600" dirty="0">
                <a:solidFill>
                  <a:schemeClr val="bg1">
                    <a:lumMod val="50000"/>
                  </a:schemeClr>
                </a:solidFill>
                <a:latin typeface="Interstate-Bold" pitchFamily="2" charset="0"/>
              </a:rPr>
              <a:t>lid 7 BW: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verplichting </a:t>
            </a:r>
            <a:r>
              <a:rPr lang="nl-NL" sz="1600" dirty="0">
                <a:solidFill>
                  <a:schemeClr val="bg1">
                    <a:lumMod val="50000"/>
                  </a:schemeClr>
                </a:solidFill>
                <a:latin typeface="Interstate-Bold" pitchFamily="2" charset="0"/>
              </a:rPr>
              <a:t>tot juiste mededelingen in getuigschrift. Reflexwerking voor </a:t>
            </a:r>
            <a:r>
              <a:rPr lang="nl-NL" sz="1600" dirty="0" smtClean="0">
                <a:solidFill>
                  <a:schemeClr val="bg1">
                    <a:lumMod val="50000"/>
                  </a:schemeClr>
                </a:solidFill>
                <a:latin typeface="Interstate-Bold" pitchFamily="2" charset="0"/>
              </a:rPr>
              <a:t>referenties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Let op: in gezondheidszorg en financiële sector kunnen specifieke regels </a:t>
            </a:r>
            <a:r>
              <a:rPr lang="nl-NL" sz="1600" dirty="0" smtClean="0">
                <a:solidFill>
                  <a:schemeClr val="bg1">
                    <a:lumMod val="50000"/>
                  </a:schemeClr>
                </a:solidFill>
                <a:latin typeface="Interstate-Bold" pitchFamily="2" charset="0"/>
              </a:rPr>
              <a:t>gelden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i="1" dirty="0" smtClean="0">
                <a:solidFill>
                  <a:schemeClr val="bg1">
                    <a:lumMod val="50000"/>
                  </a:schemeClr>
                </a:solidFill>
                <a:latin typeface="Interstate-Bold" pitchFamily="2" charset="0"/>
              </a:rPr>
              <a:t>Hof </a:t>
            </a:r>
            <a:r>
              <a:rPr lang="nl-NL" sz="1600" i="1" dirty="0">
                <a:solidFill>
                  <a:schemeClr val="bg1">
                    <a:lumMod val="50000"/>
                  </a:schemeClr>
                </a:solidFill>
                <a:latin typeface="Interstate-Bold" pitchFamily="2" charset="0"/>
              </a:rPr>
              <a:t>Den Bosch 3 juli 2017</a:t>
            </a:r>
            <a:r>
              <a:rPr lang="nl-NL" sz="1600" dirty="0">
                <a:solidFill>
                  <a:schemeClr val="bg1">
                    <a:lumMod val="50000"/>
                  </a:schemeClr>
                </a:solidFill>
                <a:latin typeface="Interstate-Bold" pitchFamily="2" charset="0"/>
              </a:rPr>
              <a:t>: Negatieve uitlatingen over ontslagen werknemer, Werkgever niet aansprakelijk, want uitlatingen gedaan op verzoek </a:t>
            </a:r>
            <a:r>
              <a:rPr lang="nl-NL" sz="1600" dirty="0" smtClean="0">
                <a:solidFill>
                  <a:schemeClr val="bg1">
                    <a:lumMod val="50000"/>
                  </a:schemeClr>
                </a:solidFill>
                <a:latin typeface="Interstate-Bold" pitchFamily="2" charset="0"/>
              </a:rPr>
              <a:t>DNB</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i="1" dirty="0">
                <a:solidFill>
                  <a:schemeClr val="bg1">
                    <a:lumMod val="50000"/>
                  </a:schemeClr>
                </a:solidFill>
                <a:latin typeface="Interstate-Bold" pitchFamily="2" charset="0"/>
              </a:rPr>
              <a:t>Kantonrechter </a:t>
            </a:r>
            <a:r>
              <a:rPr lang="nl-NL" sz="1600" i="1" dirty="0" smtClean="0">
                <a:solidFill>
                  <a:schemeClr val="bg1">
                    <a:lumMod val="50000"/>
                  </a:schemeClr>
                </a:solidFill>
                <a:latin typeface="Interstate-Bold" pitchFamily="2" charset="0"/>
              </a:rPr>
              <a:t>Maastricht </a:t>
            </a:r>
            <a:r>
              <a:rPr lang="nl-NL" sz="1600" i="1" dirty="0">
                <a:solidFill>
                  <a:schemeClr val="bg1">
                    <a:lumMod val="50000"/>
                  </a:schemeClr>
                </a:solidFill>
                <a:latin typeface="Interstate-Bold" pitchFamily="2" charset="0"/>
              </a:rPr>
              <a:t>13 september 2017</a:t>
            </a:r>
            <a:r>
              <a:rPr lang="nl-NL" sz="1600" dirty="0">
                <a:solidFill>
                  <a:schemeClr val="bg1">
                    <a:lumMod val="50000"/>
                  </a:schemeClr>
                </a:solidFill>
                <a:latin typeface="Interstate-Bold" pitchFamily="2" charset="0"/>
              </a:rPr>
              <a:t>: leiden uitspraken op Facebook tot overtreding van een dergelijke bepaling?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16632"/>
            <a:ext cx="1296144" cy="208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2692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22413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Communicatie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000" b="1" u="sng" dirty="0" smtClean="0">
                <a:solidFill>
                  <a:prstClr val="white">
                    <a:lumMod val="50000"/>
                  </a:prstClr>
                </a:solidFill>
                <a:latin typeface="Interstate-Bold" pitchFamily="2" charset="0"/>
              </a:rPr>
              <a:t>Getuigschrift/referenties/uitlatingen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2) </a:t>
            </a:r>
            <a:r>
              <a:rPr lang="nl-NL" sz="1600" b="1" u="sng" dirty="0" smtClean="0">
                <a:solidFill>
                  <a:schemeClr val="bg1">
                    <a:lumMod val="50000"/>
                  </a:schemeClr>
                </a:solidFill>
                <a:latin typeface="Interstate-Bold" pitchFamily="2" charset="0"/>
              </a:rPr>
              <a:t>Nieuwe </a:t>
            </a:r>
            <a:r>
              <a:rPr lang="nl-NL" sz="1600" b="1" u="sng" dirty="0" err="1">
                <a:solidFill>
                  <a:schemeClr val="bg1">
                    <a:lumMod val="50000"/>
                  </a:schemeClr>
                </a:solidFill>
                <a:latin typeface="Interstate-Bold" pitchFamily="2" charset="0"/>
              </a:rPr>
              <a:t>wg</a:t>
            </a:r>
            <a:r>
              <a:rPr lang="nl-NL" sz="1600" b="1" u="sng" dirty="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t>
            </a:r>
            <a:r>
              <a:rPr lang="nl-NL" sz="1600" dirty="0">
                <a:solidFill>
                  <a:schemeClr val="bg1">
                    <a:lumMod val="50000"/>
                  </a:schemeClr>
                </a:solidFill>
                <a:latin typeface="Interstate-Bold" pitchFamily="2" charset="0"/>
              </a:rPr>
              <a:t>moet toestemming vragen aan sollicitant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t>
            </a:r>
            <a:r>
              <a:rPr lang="nl-NL" sz="1600" dirty="0">
                <a:solidFill>
                  <a:schemeClr val="bg1">
                    <a:lumMod val="50000"/>
                  </a:schemeClr>
                </a:solidFill>
                <a:latin typeface="Interstate-Bold" pitchFamily="2" charset="0"/>
              </a:rPr>
              <a:t>moet terugkoppeling van referent aan de sollicitant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art. 6 lid 1 sub a AVG, art. 7:611 BW</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3) </a:t>
            </a:r>
            <a:r>
              <a:rPr lang="nl-NL" sz="1600" b="1" u="sng" dirty="0" smtClean="0">
                <a:solidFill>
                  <a:schemeClr val="bg1">
                    <a:lumMod val="50000"/>
                  </a:schemeClr>
                </a:solidFill>
                <a:latin typeface="Interstate-Bold" pitchFamily="2" charset="0"/>
              </a:rPr>
              <a:t>Sollicitant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a:t>
            </a:r>
            <a:r>
              <a:rPr lang="nl-NL" sz="1600" dirty="0">
                <a:solidFill>
                  <a:schemeClr val="bg1">
                    <a:lumMod val="50000"/>
                  </a:schemeClr>
                </a:solidFill>
                <a:latin typeface="Interstate-Bold" pitchFamily="2" charset="0"/>
              </a:rPr>
              <a:t>zelfstandige mededelingsplicht aan </a:t>
            </a:r>
            <a:r>
              <a:rPr lang="nl-NL" sz="1600" dirty="0" err="1">
                <a:solidFill>
                  <a:schemeClr val="bg1">
                    <a:lumMod val="50000"/>
                  </a:schemeClr>
                </a:solidFill>
                <a:latin typeface="Interstate-Bold" pitchFamily="2" charset="0"/>
              </a:rPr>
              <a:t>wg</a:t>
            </a:r>
            <a:r>
              <a:rPr lang="nl-NL" sz="1600" dirty="0">
                <a:solidFill>
                  <a:schemeClr val="bg1">
                    <a:lumMod val="50000"/>
                  </a:schemeClr>
                </a:solidFill>
                <a:latin typeface="Interstate-Bold" pitchFamily="2" charset="0"/>
              </a:rPr>
              <a:t>, als hij weet/behoort te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weten </a:t>
            </a:r>
            <a:r>
              <a:rPr lang="nl-NL" sz="1600" dirty="0">
                <a:solidFill>
                  <a:schemeClr val="bg1">
                    <a:lumMod val="50000"/>
                  </a:schemeClr>
                </a:solidFill>
                <a:latin typeface="Interstate-Bold" pitchFamily="2" charset="0"/>
              </a:rPr>
              <a:t>dat bepaalde informatie wezenlijk is voor het verrichten van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de </a:t>
            </a:r>
            <a:r>
              <a:rPr lang="nl-NL" sz="1600" dirty="0">
                <a:solidFill>
                  <a:schemeClr val="bg1">
                    <a:lumMod val="50000"/>
                  </a:schemeClr>
                </a:solidFill>
                <a:latin typeface="Interstate-Bold" pitchFamily="2" charset="0"/>
              </a:rPr>
              <a:t>beoogde </a:t>
            </a:r>
            <a:r>
              <a:rPr lang="nl-NL" sz="1600" dirty="0" smtClean="0">
                <a:solidFill>
                  <a:schemeClr val="bg1">
                    <a:lumMod val="50000"/>
                  </a:schemeClr>
                </a:solidFill>
                <a:latin typeface="Interstate-Bold" pitchFamily="2" charset="0"/>
              </a:rPr>
              <a:t>functie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76672"/>
            <a:ext cx="2984003"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134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00811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Uitzicht op ander werk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b="1" dirty="0" smtClean="0">
                <a:solidFill>
                  <a:schemeClr val="bg1">
                    <a:lumMod val="50000"/>
                  </a:schemeClr>
                </a:solidFill>
                <a:latin typeface="Interstate-Regular" pitchFamily="2" charset="0"/>
              </a:rPr>
              <a:t>“</a:t>
            </a:r>
            <a:r>
              <a:rPr lang="nl-NL" sz="1600" i="1" dirty="0" smtClean="0">
                <a:solidFill>
                  <a:schemeClr val="bg1">
                    <a:lumMod val="50000"/>
                  </a:schemeClr>
                </a:solidFill>
                <a:latin typeface="Interstate-Bold" pitchFamily="2" charset="0"/>
              </a:rPr>
              <a:t>In het geval werknemer bij ondertekening van de </a:t>
            </a:r>
            <a:r>
              <a:rPr lang="nl-NL" sz="1600" i="1" dirty="0" err="1" smtClean="0">
                <a:solidFill>
                  <a:schemeClr val="bg1">
                    <a:lumMod val="50000"/>
                  </a:schemeClr>
                </a:solidFill>
                <a:latin typeface="Interstate-Bold" pitchFamily="2" charset="0"/>
              </a:rPr>
              <a:t>vaststellings-overeenkomst</a:t>
            </a:r>
            <a:r>
              <a:rPr lang="nl-NL" sz="1600" i="1" dirty="0" smtClean="0">
                <a:solidFill>
                  <a:schemeClr val="bg1">
                    <a:lumMod val="50000"/>
                  </a:schemeClr>
                </a:solidFill>
                <a:latin typeface="Interstate-Bold" pitchFamily="2" charset="0"/>
              </a:rPr>
              <a:t> concreet uitzicht heeft op ander werk, kan hij/zij geen aanspraak maken op de ontslagvergoeding</a:t>
            </a:r>
            <a:r>
              <a:rPr lang="nl-NL" sz="2000" i="1" dirty="0" smtClean="0">
                <a:solidFill>
                  <a:prstClr val="white">
                    <a:lumMod val="50000"/>
                  </a:prstClr>
                </a:solidFill>
                <a:latin typeface="Interstate-Bold" pitchFamily="2" charset="0"/>
              </a:rPr>
              <a:t> “</a:t>
            </a:r>
            <a:r>
              <a:rPr lang="nl-NL" sz="1600" i="1" dirty="0">
                <a:solidFill>
                  <a:schemeClr val="bg1">
                    <a:lumMod val="50000"/>
                  </a:schemeClr>
                </a:solidFill>
                <a:latin typeface="Interstate-Bold" pitchFamily="2" charset="0"/>
              </a:rPr>
              <a:t/>
            </a:r>
            <a:br>
              <a:rPr lang="nl-NL" sz="1600" i="1"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1) </a:t>
            </a:r>
            <a:r>
              <a:rPr lang="nl-NL" sz="1600" b="1" dirty="0" smtClean="0">
                <a:solidFill>
                  <a:schemeClr val="bg1">
                    <a:lumMod val="50000"/>
                  </a:schemeClr>
                </a:solidFill>
                <a:latin typeface="Interstate-Bold" pitchFamily="2" charset="0"/>
              </a:rPr>
              <a:t>Clausule aanwezig, verzwijgen ander werk</a:t>
            </a:r>
            <a:r>
              <a:rPr lang="nl-NL" sz="1600" b="1" u="sng"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Vernietiging o.b.v. </a:t>
            </a:r>
            <a:r>
              <a:rPr lang="nl-NL" sz="1600" dirty="0">
                <a:solidFill>
                  <a:schemeClr val="bg1">
                    <a:lumMod val="50000"/>
                  </a:schemeClr>
                </a:solidFill>
                <a:latin typeface="Interstate-Bold" pitchFamily="2" charset="0"/>
              </a:rPr>
              <a:t>bedrog -&gt; vergoeding niet verschuldigd</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2) </a:t>
            </a:r>
            <a:r>
              <a:rPr lang="nl-NL" sz="1600" b="1" dirty="0" smtClean="0">
                <a:solidFill>
                  <a:schemeClr val="bg1">
                    <a:lumMod val="50000"/>
                  </a:schemeClr>
                </a:solidFill>
                <a:latin typeface="Interstate-Bold" pitchFamily="2" charset="0"/>
              </a:rPr>
              <a:t>Geen clausule aanwezig, maar liegen op vraag werkgever</a:t>
            </a:r>
            <a:br>
              <a:rPr lang="nl-NL" sz="1600" b="1" dirty="0" smtClean="0">
                <a:solidFill>
                  <a:schemeClr val="bg1">
                    <a:lumMod val="50000"/>
                  </a:schemeClr>
                </a:solidFill>
                <a:latin typeface="Interstate-Bold" pitchFamily="2" charset="0"/>
              </a:rPr>
            </a:br>
            <a:r>
              <a:rPr lang="nl-NL" sz="1600" b="1" dirty="0" smtClean="0">
                <a:solidFill>
                  <a:schemeClr val="bg1">
                    <a:lumMod val="50000"/>
                  </a:schemeClr>
                </a:solidFill>
                <a:latin typeface="Interstate-Bold" pitchFamily="2" charset="0"/>
              </a:rPr>
              <a:t>     voorafgaand aan vaststellingsovereenkomst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Grote </a:t>
            </a:r>
            <a:r>
              <a:rPr lang="nl-NL" sz="1600" dirty="0">
                <a:solidFill>
                  <a:schemeClr val="bg1">
                    <a:lumMod val="50000"/>
                  </a:schemeClr>
                </a:solidFill>
                <a:latin typeface="Interstate-Bold" pitchFamily="2" charset="0"/>
              </a:rPr>
              <a:t>kans op vernietiging </a:t>
            </a:r>
            <a:r>
              <a:rPr lang="nl-NL" sz="1600" dirty="0" smtClean="0">
                <a:solidFill>
                  <a:schemeClr val="bg1">
                    <a:lumMod val="50000"/>
                  </a:schemeClr>
                </a:solidFill>
                <a:latin typeface="Interstate-Bold" pitchFamily="2" charset="0"/>
              </a:rPr>
              <a:t>o.b.v. </a:t>
            </a:r>
            <a:r>
              <a:rPr lang="nl-NL" sz="1600" dirty="0">
                <a:solidFill>
                  <a:schemeClr val="bg1">
                    <a:lumMod val="50000"/>
                  </a:schemeClr>
                </a:solidFill>
                <a:latin typeface="Interstate-Bold" pitchFamily="2" charset="0"/>
              </a:rPr>
              <a:t>bedrog/dwaling -&gt; vergoeding niet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verschuldigd</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3) </a:t>
            </a:r>
            <a:r>
              <a:rPr lang="nl-NL" sz="1600" b="1" dirty="0">
                <a:solidFill>
                  <a:schemeClr val="bg1">
                    <a:lumMod val="50000"/>
                  </a:schemeClr>
                </a:solidFill>
                <a:latin typeface="Interstate-Bold" pitchFamily="2" charset="0"/>
              </a:rPr>
              <a:t>Geen clausule aanwezig, </a:t>
            </a:r>
            <a:r>
              <a:rPr lang="nl-NL" sz="1600" b="1" dirty="0" err="1">
                <a:solidFill>
                  <a:schemeClr val="bg1">
                    <a:lumMod val="50000"/>
                  </a:schemeClr>
                </a:solidFill>
                <a:latin typeface="Interstate-Bold" pitchFamily="2" charset="0"/>
              </a:rPr>
              <a:t>wg</a:t>
            </a:r>
            <a:r>
              <a:rPr lang="nl-NL" sz="1600" b="1" dirty="0">
                <a:solidFill>
                  <a:schemeClr val="bg1">
                    <a:lumMod val="50000"/>
                  </a:schemeClr>
                </a:solidFill>
                <a:latin typeface="Interstate-Bold" pitchFamily="2" charset="0"/>
              </a:rPr>
              <a:t> vraagt niets, spontane </a:t>
            </a:r>
            <a:r>
              <a:rPr lang="nl-NL" sz="1600" b="1" dirty="0" smtClean="0">
                <a:solidFill>
                  <a:schemeClr val="bg1">
                    <a:lumMod val="50000"/>
                  </a:schemeClr>
                </a:solidFill>
                <a:latin typeface="Interstate-Bold" pitchFamily="2" charset="0"/>
              </a:rPr>
              <a:t/>
            </a:r>
            <a:br>
              <a:rPr lang="nl-NL" sz="1600" b="1" dirty="0" smtClean="0">
                <a:solidFill>
                  <a:schemeClr val="bg1">
                    <a:lumMod val="50000"/>
                  </a:schemeClr>
                </a:solidFill>
                <a:latin typeface="Interstate-Bold" pitchFamily="2" charset="0"/>
              </a:rPr>
            </a:br>
            <a:r>
              <a:rPr lang="nl-NL" sz="1600" b="1" dirty="0" smtClean="0">
                <a:solidFill>
                  <a:schemeClr val="bg1">
                    <a:lumMod val="50000"/>
                  </a:schemeClr>
                </a:solidFill>
                <a:latin typeface="Interstate-Bold" pitchFamily="2" charset="0"/>
              </a:rPr>
              <a:t>     mededelingsplicht </a:t>
            </a:r>
            <a:r>
              <a:rPr lang="nl-NL" sz="1600" b="1" dirty="0" err="1">
                <a:solidFill>
                  <a:schemeClr val="bg1">
                    <a:lumMod val="50000"/>
                  </a:schemeClr>
                </a:solidFill>
                <a:latin typeface="Interstate-Bold" pitchFamily="2" charset="0"/>
              </a:rPr>
              <a:t>wn</a:t>
            </a:r>
            <a:r>
              <a:rPr lang="nl-NL" sz="1600" b="1" dirty="0">
                <a:solidFill>
                  <a:schemeClr val="bg1">
                    <a:lumMod val="50000"/>
                  </a:schemeClr>
                </a:solidFill>
                <a:latin typeface="Interstate-Bold" pitchFamily="2" charset="0"/>
              </a:rPr>
              <a:t> voorafgaand VSO?</a:t>
            </a:r>
            <a:br>
              <a:rPr lang="nl-NL" sz="1600" b="1" dirty="0">
                <a:solidFill>
                  <a:schemeClr val="bg1">
                    <a:lumMod val="50000"/>
                  </a:schemeClr>
                </a:solidFill>
                <a:latin typeface="Interstate-Bold" pitchFamily="2" charset="0"/>
              </a:rPr>
            </a:br>
            <a:r>
              <a:rPr lang="nl-NL" sz="1600" b="1" dirty="0" smtClean="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wisselende rechtspraak</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736" y="260686"/>
            <a:ext cx="2456103" cy="129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062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79208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Wet </a:t>
            </a:r>
            <a:r>
              <a:rPr lang="nl-NL" sz="3600" b="1" dirty="0" err="1" smtClean="0">
                <a:solidFill>
                  <a:srgbClr val="5BB4E4"/>
                </a:solidFill>
                <a:latin typeface="Interstate-Regular" pitchFamily="2" charset="0"/>
              </a:rPr>
              <a:t>BeZaVa</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Volledige naam: Wet </a:t>
            </a:r>
            <a:r>
              <a:rPr lang="nl-NL" sz="1600" dirty="0">
                <a:solidFill>
                  <a:schemeClr val="bg1">
                    <a:lumMod val="50000"/>
                  </a:schemeClr>
                </a:solidFill>
                <a:latin typeface="Interstate-Bold" pitchFamily="2" charset="0"/>
              </a:rPr>
              <a:t>beperking ziekteverzuim en arbeidsongeschiktheid </a:t>
            </a:r>
            <a:r>
              <a:rPr lang="nl-NL" sz="1600" dirty="0" err="1">
                <a:solidFill>
                  <a:schemeClr val="bg1">
                    <a:lumMod val="50000"/>
                  </a:schemeClr>
                </a:solidFill>
                <a:latin typeface="Interstate-Bold" pitchFamily="2" charset="0"/>
              </a:rPr>
              <a:t>vangnetters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Doel van de wet: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werkgever </a:t>
            </a:r>
            <a:r>
              <a:rPr lang="nl-NL" sz="1600" dirty="0">
                <a:solidFill>
                  <a:schemeClr val="bg1">
                    <a:lumMod val="50000"/>
                  </a:schemeClr>
                </a:solidFill>
                <a:latin typeface="Interstate-Bold" pitchFamily="2" charset="0"/>
              </a:rPr>
              <a:t>moet proberen arbeidsongeschiktheid te </a:t>
            </a:r>
            <a:r>
              <a:rPr lang="nl-NL" sz="1600" dirty="0" smtClean="0">
                <a:solidFill>
                  <a:schemeClr val="bg1">
                    <a:lumMod val="50000"/>
                  </a:schemeClr>
                </a:solidFill>
                <a:latin typeface="Interstate-Bold" pitchFamily="2" charset="0"/>
              </a:rPr>
              <a:t>	voorkomen </a:t>
            </a:r>
            <a:r>
              <a:rPr lang="nl-NL" sz="1600" dirty="0">
                <a:solidFill>
                  <a:schemeClr val="bg1">
                    <a:lumMod val="50000"/>
                  </a:schemeClr>
                </a:solidFill>
                <a:latin typeface="Interstate-Bold" pitchFamily="2" charset="0"/>
              </a:rPr>
              <a:t>en </a:t>
            </a:r>
            <a:r>
              <a:rPr lang="nl-NL" sz="1600" dirty="0" smtClean="0">
                <a:solidFill>
                  <a:schemeClr val="bg1">
                    <a:lumMod val="50000"/>
                  </a:schemeClr>
                </a:solidFill>
                <a:latin typeface="Interstate-Bold" pitchFamily="2" charset="0"/>
              </a:rPr>
              <a:t>inzetten </a:t>
            </a:r>
            <a:r>
              <a:rPr lang="nl-NL" sz="1600" dirty="0">
                <a:solidFill>
                  <a:schemeClr val="bg1">
                    <a:lumMod val="50000"/>
                  </a:schemeClr>
                </a:solidFill>
                <a:latin typeface="Interstate-Bold" pitchFamily="2" charset="0"/>
              </a:rPr>
              <a:t>op re-integratie in plaats van kiezen </a:t>
            </a:r>
            <a:r>
              <a:rPr lang="nl-NL" sz="1600" dirty="0" smtClean="0">
                <a:solidFill>
                  <a:schemeClr val="bg1">
                    <a:lumMod val="50000"/>
                  </a:schemeClr>
                </a:solidFill>
                <a:latin typeface="Interstate-Bold" pitchFamily="2" charset="0"/>
              </a:rPr>
              <a:t>	voor ontslag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08462"/>
            <a:ext cx="2593281" cy="251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6989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57606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Wet </a:t>
            </a:r>
            <a:r>
              <a:rPr lang="nl-NL" sz="3600" b="1" dirty="0" err="1" smtClean="0">
                <a:solidFill>
                  <a:srgbClr val="5BB4E4"/>
                </a:solidFill>
                <a:latin typeface="Interstate-Regular" pitchFamily="2" charset="0"/>
              </a:rPr>
              <a:t>BeZaVa</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Gevolgen van deze wet: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a:t>
            </a:r>
            <a:r>
              <a:rPr lang="nl-NL" sz="1600" dirty="0">
                <a:solidFill>
                  <a:schemeClr val="bg1">
                    <a:lumMod val="50000"/>
                  </a:schemeClr>
                </a:solidFill>
                <a:latin typeface="Interstate-Bold" pitchFamily="2" charset="0"/>
              </a:rPr>
              <a:t>	Werkgever </a:t>
            </a:r>
            <a:r>
              <a:rPr lang="nl-NL" sz="1600" dirty="0" smtClean="0">
                <a:solidFill>
                  <a:schemeClr val="bg1">
                    <a:lumMod val="50000"/>
                  </a:schemeClr>
                </a:solidFill>
                <a:latin typeface="Interstate-Bold" pitchFamily="2" charset="0"/>
              </a:rPr>
              <a:t>kan tot 12 </a:t>
            </a:r>
            <a:r>
              <a:rPr lang="nl-NL" sz="1600" dirty="0">
                <a:solidFill>
                  <a:schemeClr val="bg1">
                    <a:lumMod val="50000"/>
                  </a:schemeClr>
                </a:solidFill>
                <a:latin typeface="Interstate-Bold" pitchFamily="2" charset="0"/>
              </a:rPr>
              <a:t>jaar financieel aangesproken </a:t>
            </a:r>
            <a:r>
              <a:rPr lang="nl-NL" sz="1600" dirty="0" smtClean="0">
                <a:solidFill>
                  <a:schemeClr val="bg1">
                    <a:lumMod val="50000"/>
                  </a:schemeClr>
                </a:solidFill>
                <a:latin typeface="Interstate-Bold" pitchFamily="2" charset="0"/>
              </a:rPr>
              <a:t>worden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als een </a:t>
            </a:r>
            <a:r>
              <a:rPr lang="nl-NL" sz="1600" dirty="0">
                <a:solidFill>
                  <a:schemeClr val="bg1">
                    <a:lumMod val="50000"/>
                  </a:schemeClr>
                </a:solidFill>
                <a:latin typeface="Interstate-Bold" pitchFamily="2" charset="0"/>
              </a:rPr>
              <a:t>werknemer ziek uit dienst treedt (en aanspraak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maakt op </a:t>
            </a:r>
            <a:r>
              <a:rPr lang="nl-NL" sz="1600" dirty="0">
                <a:solidFill>
                  <a:schemeClr val="bg1">
                    <a:lumMod val="50000"/>
                  </a:schemeClr>
                </a:solidFill>
                <a:latin typeface="Interstate-Bold" pitchFamily="2" charset="0"/>
              </a:rPr>
              <a:t>een ZW-uitkering)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Groot financieel risico!</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rPr>
              <a:t>eigenrisicodragers </a:t>
            </a:r>
            <a:r>
              <a:rPr lang="nl-NL" sz="1600" dirty="0">
                <a:solidFill>
                  <a:schemeClr val="bg1">
                    <a:lumMod val="50000"/>
                  </a:schemeClr>
                </a:solidFill>
                <a:latin typeface="Interstate-Bold" pitchFamily="2" charset="0"/>
              </a:rPr>
              <a:t>voor de ZW dragen dit risico al</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99" y="620688"/>
            <a:ext cx="2016273" cy="201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449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88640"/>
            <a:ext cx="6984776" cy="115212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Wet </a:t>
            </a:r>
            <a:r>
              <a:rPr lang="nl-NL" sz="3600" b="1" dirty="0" err="1" smtClean="0">
                <a:solidFill>
                  <a:srgbClr val="5BB4E4"/>
                </a:solidFill>
                <a:latin typeface="Interstate-Regular" pitchFamily="2" charset="0"/>
              </a:rPr>
              <a:t>BeZaVa</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Hoe werkt het?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Doorrekening van ZW-uitkering in </a:t>
            </a:r>
            <a:r>
              <a:rPr lang="nl-NL" sz="1600" dirty="0">
                <a:solidFill>
                  <a:schemeClr val="bg1">
                    <a:lumMod val="50000"/>
                  </a:schemeClr>
                </a:solidFill>
                <a:latin typeface="Interstate-Bold" pitchFamily="2" charset="0"/>
              </a:rPr>
              <a:t>ZW </a:t>
            </a:r>
            <a:r>
              <a:rPr lang="nl-NL" sz="1600" dirty="0" err="1">
                <a:solidFill>
                  <a:schemeClr val="bg1">
                    <a:lumMod val="50000"/>
                  </a:schemeClr>
                </a:solidFill>
                <a:latin typeface="Interstate-Bold" pitchFamily="2" charset="0"/>
              </a:rPr>
              <a:t>flex</a:t>
            </a:r>
            <a:r>
              <a:rPr lang="nl-NL" sz="1600" dirty="0">
                <a:solidFill>
                  <a:schemeClr val="bg1">
                    <a:lumMod val="50000"/>
                  </a:schemeClr>
                </a:solidFill>
                <a:latin typeface="Interstate-Bold" pitchFamily="2" charset="0"/>
              </a:rPr>
              <a:t> premie en </a:t>
            </a:r>
            <a:r>
              <a:rPr lang="nl-NL" sz="1600" dirty="0" smtClean="0">
                <a:solidFill>
                  <a:schemeClr val="bg1">
                    <a:lumMod val="50000"/>
                  </a:schemeClr>
                </a:solidFill>
                <a:latin typeface="Interstate-Bold" pitchFamily="2" charset="0"/>
              </a:rPr>
              <a:t>WGA-	premie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Alleen van toepassing op grote en middelgrote werkgevers:</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Grote werkgevers (loonsom groter dan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€ 3.280.000</a:t>
            </a:r>
            <a:r>
              <a:rPr lang="nl-NL" sz="1600" dirty="0">
                <a:solidFill>
                  <a:schemeClr val="bg1">
                    <a:lumMod val="50000"/>
                  </a:schemeClr>
                </a:solidFill>
                <a:latin typeface="Interstate-Bold" pitchFamily="2" charset="0"/>
              </a:rPr>
              <a:t>): volledige gedifferentieerde premie</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Middelgrote werkgevers (loonsom tussen </a:t>
            </a:r>
            <a:r>
              <a:rPr lang="nl-NL" sz="1600" dirty="0" smtClean="0">
                <a:solidFill>
                  <a:schemeClr val="bg1">
                    <a:lumMod val="50000"/>
                  </a:schemeClr>
                </a:solidFill>
                <a:latin typeface="Interstate-Bold" pitchFamily="2" charset="0"/>
              </a:rPr>
              <a:t>€ 			328.000) -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3.280.000</a:t>
            </a:r>
            <a:r>
              <a:rPr lang="nl-NL" sz="1600" dirty="0">
                <a:solidFill>
                  <a:schemeClr val="bg1">
                    <a:lumMod val="50000"/>
                  </a:schemeClr>
                </a:solidFill>
                <a:latin typeface="Interstate-Bold" pitchFamily="2" charset="0"/>
              </a:rPr>
              <a:t>): deels gedifferentieerde </a:t>
            </a:r>
            <a:r>
              <a:rPr lang="nl-NL" sz="1600" dirty="0" smtClean="0">
                <a:solidFill>
                  <a:schemeClr val="bg1">
                    <a:lumMod val="50000"/>
                  </a:schemeClr>
                </a:solidFill>
                <a:latin typeface="Interstate-Bold" pitchFamily="2" charset="0"/>
              </a:rPr>
              <a:t>		en </a:t>
            </a:r>
            <a:r>
              <a:rPr lang="nl-NL" sz="1600" dirty="0">
                <a:solidFill>
                  <a:schemeClr val="bg1">
                    <a:lumMod val="50000"/>
                  </a:schemeClr>
                </a:solidFill>
                <a:latin typeface="Interstate-Bold" pitchFamily="2" charset="0"/>
              </a:rPr>
              <a:t>deels </a:t>
            </a:r>
            <a:r>
              <a:rPr lang="nl-NL" sz="1600" dirty="0" smtClean="0">
                <a:solidFill>
                  <a:schemeClr val="bg1">
                    <a:lumMod val="50000"/>
                  </a:schemeClr>
                </a:solidFill>
                <a:latin typeface="Interstate-Bold" pitchFamily="2" charset="0"/>
              </a:rPr>
              <a:t>sectorale </a:t>
            </a:r>
            <a:r>
              <a:rPr lang="nl-NL" sz="1600" dirty="0">
                <a:solidFill>
                  <a:schemeClr val="bg1">
                    <a:lumMod val="50000"/>
                  </a:schemeClr>
                </a:solidFill>
                <a:latin typeface="Interstate-Bold" pitchFamily="2" charset="0"/>
              </a:rPr>
              <a:t>premie</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Kleine werkgevers (loonsom kleiner dan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€ 328.000</a:t>
            </a:r>
            <a:r>
              <a:rPr lang="nl-NL" sz="1600" dirty="0">
                <a:solidFill>
                  <a:schemeClr val="bg1">
                    <a:lumMod val="50000"/>
                  </a:schemeClr>
                </a:solidFill>
                <a:latin typeface="Interstate-Bold" pitchFamily="2" charset="0"/>
              </a:rPr>
              <a:t>): sectorale </a:t>
            </a:r>
            <a:r>
              <a:rPr lang="nl-NL" sz="1600" dirty="0" smtClean="0">
                <a:solidFill>
                  <a:schemeClr val="bg1">
                    <a:lumMod val="50000"/>
                  </a:schemeClr>
                </a:solidFill>
                <a:latin typeface="Interstate-Bold" pitchFamily="2" charset="0"/>
              </a:rPr>
              <a:t>premie</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voor kleine werkgevers wordt de hoogte van de premie 	sectoraal bepaald (instroom werknemers in de ziektewet 	binnen de sector)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3708165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Wet </a:t>
            </a:r>
            <a:r>
              <a:rPr lang="nl-NL" sz="3600" b="1" dirty="0" err="1" smtClean="0">
                <a:solidFill>
                  <a:srgbClr val="5BB4E4"/>
                </a:solidFill>
                <a:latin typeface="Interstate-Regular" pitchFamily="2" charset="0"/>
              </a:rPr>
              <a:t>BeZaVa</a:t>
            </a: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Advies (voor middelgrote en grote werkgevers</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Neem in de vaststellingsovereenkomst op dat de </a:t>
            </a:r>
            <a:r>
              <a:rPr lang="nl-NL" sz="1600" dirty="0" smtClean="0">
                <a:solidFill>
                  <a:schemeClr val="bg1">
                    <a:lumMod val="50000"/>
                  </a:schemeClr>
                </a:solidFill>
                <a:latin typeface="Interstate-Bold" pitchFamily="2" charset="0"/>
              </a:rPr>
              <a:t>werknemer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zich </a:t>
            </a:r>
            <a:r>
              <a:rPr lang="nl-NL" sz="1600" dirty="0">
                <a:solidFill>
                  <a:schemeClr val="bg1">
                    <a:lumMod val="50000"/>
                  </a:schemeClr>
                </a:solidFill>
                <a:latin typeface="Interstate-Bold" pitchFamily="2" charset="0"/>
              </a:rPr>
              <a:t>ook na ondertekening van de overeenkomst (tot vier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weken </a:t>
            </a:r>
            <a:r>
              <a:rPr lang="nl-NL" sz="1600" dirty="0">
                <a:solidFill>
                  <a:schemeClr val="bg1">
                    <a:lumMod val="50000"/>
                  </a:schemeClr>
                </a:solidFill>
                <a:latin typeface="Interstate-Bold" pitchFamily="2" charset="0"/>
              </a:rPr>
              <a:t>ná uitdiensttreding) moet houden aan </a:t>
            </a:r>
            <a:r>
              <a:rPr lang="nl-NL" sz="1600" dirty="0" smtClean="0">
                <a:solidFill>
                  <a:schemeClr val="bg1">
                    <a:lumMod val="50000"/>
                  </a:schemeClr>
                </a:solidFill>
                <a:latin typeface="Interstate-Bold" pitchFamily="2" charset="0"/>
              </a:rPr>
              <a:t>re-integratie-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verplichtingen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Ziekmelding verbieden</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Beding vermoedelijk niet geldig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33375"/>
            <a:ext cx="23844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7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Waarom een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vaststellingsovereenkomst?</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000" b="1" dirty="0" smtClean="0">
                <a:solidFill>
                  <a:schemeClr val="bg1">
                    <a:lumMod val="50000"/>
                  </a:schemeClr>
                </a:solidFill>
                <a:latin typeface="Interstate-Bold" pitchFamily="2" charset="0"/>
              </a:rPr>
              <a:t>Schikking</a:t>
            </a:r>
            <a:r>
              <a:rPr lang="nl-NL" sz="1600" dirty="0" smtClean="0">
                <a:solidFill>
                  <a:schemeClr val="bg1">
                    <a:lumMod val="50000"/>
                  </a:schemeClr>
                </a:solidFill>
                <a:latin typeface="Interstate-Bold" pitchFamily="2" charset="0"/>
              </a:rPr>
              <a:t>			</a:t>
            </a:r>
            <a:r>
              <a:rPr lang="nl-NL" sz="2000" b="1" dirty="0" smtClean="0">
                <a:solidFill>
                  <a:schemeClr val="bg1">
                    <a:lumMod val="50000"/>
                  </a:schemeClr>
                </a:solidFill>
                <a:latin typeface="Interstate-Bold" pitchFamily="2" charset="0"/>
              </a:rPr>
              <a:t>Procederen</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Goedkoper			• Duurder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Alternatieven			• Rechter beslist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Zekere uitkomst			• Procesrisico</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Volledige afspraak		• Deeluitkomst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Finale kwijting			• Geen finale kwijting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Sneller			</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Kost veel tijd</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Minder stress			• ‘Modder gooien’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Relatie mogelijk behouden		• Escalatie/verharding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Nakoming overeenkomst		• Geldige titel</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Geheimhouding 			• Kan precedentwerking hebben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Afspraken over interne/externe</a:t>
            </a:r>
            <a:r>
              <a:rPr lang="nl-NL" sz="1600" dirty="0">
                <a:solidFill>
                  <a:schemeClr val="bg1">
                    <a:lumMod val="50000"/>
                  </a:schemeClr>
                </a:solidFill>
                <a:latin typeface="Interstate-Bold" pitchFamily="2" charset="0"/>
              </a:rPr>
              <a:t>	• Principekwestie</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communicatie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9394781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2687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Bedenktermijn</a:t>
            </a:r>
            <a:r>
              <a:rPr lang="nl-NL" sz="2800" b="1" dirty="0" smtClean="0">
                <a:solidFill>
                  <a:srgbClr val="5BB4E4"/>
                </a:solidFill>
                <a:latin typeface="Interstate-Regular" pitchFamily="2" charset="0"/>
              </a:rPr>
              <a:t> </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Werknemer </a:t>
            </a:r>
            <a:r>
              <a:rPr lang="nl-NL" sz="1600" dirty="0">
                <a:solidFill>
                  <a:schemeClr val="bg1">
                    <a:lumMod val="50000"/>
                  </a:schemeClr>
                </a:solidFill>
                <a:latin typeface="Interstate-Bold" pitchFamily="2" charset="0"/>
              </a:rPr>
              <a:t>kan vaststellingsovereenkomst ontbinden, mits</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Schriftelijke, aan de werkgever gerichte, </a:t>
            </a:r>
            <a:r>
              <a:rPr lang="nl-NL" sz="1600" dirty="0" smtClean="0">
                <a:solidFill>
                  <a:schemeClr val="bg1">
                    <a:lumMod val="50000"/>
                  </a:schemeClr>
                </a:solidFill>
                <a:latin typeface="Interstate-Bold" pitchFamily="2" charset="0"/>
              </a:rPr>
              <a:t>verklaring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Binnen 14 dagen na de datum </a:t>
            </a:r>
            <a:r>
              <a:rPr lang="nl-NL" sz="1600" dirty="0" smtClean="0">
                <a:solidFill>
                  <a:schemeClr val="bg1">
                    <a:lumMod val="50000"/>
                  </a:schemeClr>
                </a:solidFill>
                <a:latin typeface="Interstate-Bold" pitchFamily="2" charset="0"/>
              </a:rPr>
              <a:t>waarop </a:t>
            </a:r>
            <a:r>
              <a:rPr lang="nl-NL" sz="1600" dirty="0">
                <a:solidFill>
                  <a:schemeClr val="bg1">
                    <a:lumMod val="50000"/>
                  </a:schemeClr>
                </a:solidFill>
                <a:latin typeface="Interstate-Bold" pitchFamily="2" charset="0"/>
              </a:rPr>
              <a:t>de overeenkomst </a:t>
            </a:r>
            <a:r>
              <a:rPr lang="nl-NL" sz="1600" dirty="0" smtClean="0">
                <a:solidFill>
                  <a:schemeClr val="bg1">
                    <a:lumMod val="50000"/>
                  </a:schemeClr>
                </a:solidFill>
                <a:latin typeface="Interstate-Bold" pitchFamily="2" charset="0"/>
              </a:rPr>
              <a:t>tot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stand </a:t>
            </a:r>
            <a:r>
              <a:rPr lang="nl-NL" sz="1600" dirty="0">
                <a:solidFill>
                  <a:schemeClr val="bg1">
                    <a:lumMod val="50000"/>
                  </a:schemeClr>
                </a:solidFill>
                <a:latin typeface="Interstate-Bold" pitchFamily="2" charset="0"/>
              </a:rPr>
              <a:t>is </a:t>
            </a:r>
            <a:r>
              <a:rPr lang="nl-NL" sz="1600" dirty="0" smtClean="0">
                <a:solidFill>
                  <a:schemeClr val="bg1">
                    <a:lumMod val="50000"/>
                  </a:schemeClr>
                </a:solidFill>
                <a:latin typeface="Interstate-Bold" pitchFamily="2" charset="0"/>
              </a:rPr>
              <a:t>gekomen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Zonder opgaaf van </a:t>
            </a:r>
            <a:r>
              <a:rPr lang="nl-NL" sz="1600" dirty="0" smtClean="0">
                <a:solidFill>
                  <a:schemeClr val="bg1">
                    <a:lumMod val="50000"/>
                  </a:schemeClr>
                </a:solidFill>
                <a:latin typeface="Interstate-Bold" pitchFamily="2" charset="0"/>
              </a:rPr>
              <a:t>reden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Let op: dit is een bepaling van dwingend recht, dus afwijken/uitsluiten niet mogelijk!</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04664"/>
            <a:ext cx="2448272" cy="162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1290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4127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Bedenktermijn</a:t>
            </a:r>
            <a:r>
              <a:rPr lang="nl-NL" sz="2800" b="1" dirty="0" smtClean="0">
                <a:solidFill>
                  <a:srgbClr val="5BB4E4"/>
                </a:solidFill>
                <a:latin typeface="Interstate-Regular" pitchFamily="2" charset="0"/>
              </a:rPr>
              <a:t> </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Aandachtspunten</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Als de werkgever de bedenktermijn niet </a:t>
            </a:r>
            <a:r>
              <a:rPr lang="nl-NL" sz="1600" dirty="0" smtClean="0">
                <a:solidFill>
                  <a:schemeClr val="bg1">
                    <a:lumMod val="50000"/>
                  </a:schemeClr>
                </a:solidFill>
                <a:latin typeface="Interstate-Bold" pitchFamily="2" charset="0"/>
              </a:rPr>
              <a:t>vermeldt, </a:t>
            </a:r>
            <a:r>
              <a:rPr lang="nl-NL" sz="1600" dirty="0">
                <a:solidFill>
                  <a:schemeClr val="bg1">
                    <a:lumMod val="50000"/>
                  </a:schemeClr>
                </a:solidFill>
                <a:latin typeface="Interstate-Bold" pitchFamily="2" charset="0"/>
              </a:rPr>
              <a:t>dan is de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termijn </a:t>
            </a:r>
            <a:r>
              <a:rPr lang="nl-NL" sz="1600" dirty="0">
                <a:solidFill>
                  <a:schemeClr val="bg1">
                    <a:lumMod val="50000"/>
                  </a:schemeClr>
                </a:solidFill>
                <a:latin typeface="Interstate-Bold" pitchFamily="2" charset="0"/>
              </a:rPr>
              <a:t>drie weken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Werknemer kan zich binnen zes maanden niet nogmaals op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bedenktermijn </a:t>
            </a:r>
            <a:r>
              <a:rPr lang="nl-NL" sz="1600" dirty="0">
                <a:solidFill>
                  <a:schemeClr val="bg1">
                    <a:lumMod val="50000"/>
                  </a:schemeClr>
                </a:solidFill>
                <a:latin typeface="Interstate-Bold" pitchFamily="2" charset="0"/>
              </a:rPr>
              <a:t>beroepen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Niet van toepassing op bestuurder van rechtspersoon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04664"/>
            <a:ext cx="3096344" cy="161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8174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4127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Bedenktermijn</a:t>
            </a:r>
            <a:r>
              <a:rPr lang="nl-NL" sz="2800" b="1" dirty="0" smtClean="0">
                <a:solidFill>
                  <a:srgbClr val="5BB4E4"/>
                </a:solidFill>
                <a:latin typeface="Interstate-Regular" pitchFamily="2" charset="0"/>
              </a:rPr>
              <a:t> </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Wat is schriftelijk</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Verklaring is vormvrij (e-mail, (aangetekende) brief)</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Maar bijvoorbeeld ook via WhatsApp</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Bewijs van ontvangst bij werknemer</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509120"/>
            <a:ext cx="2682439" cy="151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818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105273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Bedenktermijn</a:t>
            </a:r>
            <a:r>
              <a:rPr lang="nl-NL" sz="2800" b="1" dirty="0" smtClean="0">
                <a:solidFill>
                  <a:srgbClr val="5BB4E4"/>
                </a:solidFill>
                <a:latin typeface="Interstate-Regular" pitchFamily="2" charset="0"/>
              </a:rPr>
              <a:t> </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Wanneer gaat de bedenktermijn precies lopen</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Nog geen eenduidig antwoord rechtspraak:</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err="1">
                <a:solidFill>
                  <a:schemeClr val="bg1">
                    <a:lumMod val="50000"/>
                  </a:schemeClr>
                </a:solidFill>
                <a:latin typeface="Interstate-Bold" pitchFamily="2" charset="0"/>
              </a:rPr>
              <a:t>Ktr</a:t>
            </a:r>
            <a:r>
              <a:rPr lang="nl-NL" sz="1600" dirty="0">
                <a:solidFill>
                  <a:schemeClr val="bg1">
                    <a:lumMod val="50000"/>
                  </a:schemeClr>
                </a:solidFill>
                <a:latin typeface="Interstate-Bold" pitchFamily="2" charset="0"/>
              </a:rPr>
              <a:t>. Rotterdam 10 februari 2016: na ondertekening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err="1">
                <a:solidFill>
                  <a:schemeClr val="bg1">
                    <a:lumMod val="50000"/>
                  </a:schemeClr>
                </a:solidFill>
                <a:latin typeface="Interstate-Bold" pitchFamily="2" charset="0"/>
              </a:rPr>
              <a:t>Ktr</a:t>
            </a:r>
            <a:r>
              <a:rPr lang="nl-NL" sz="1600" dirty="0">
                <a:solidFill>
                  <a:schemeClr val="bg1">
                    <a:lumMod val="50000"/>
                  </a:schemeClr>
                </a:solidFill>
                <a:latin typeface="Interstate-Bold" pitchFamily="2" charset="0"/>
              </a:rPr>
              <a:t>. Leiden 21 juli 2016 en </a:t>
            </a:r>
            <a:r>
              <a:rPr lang="nl-NL" sz="1600" dirty="0" err="1">
                <a:solidFill>
                  <a:schemeClr val="bg1">
                    <a:lumMod val="50000"/>
                  </a:schemeClr>
                </a:solidFill>
                <a:latin typeface="Interstate-Bold" pitchFamily="2" charset="0"/>
              </a:rPr>
              <a:t>Ktr</a:t>
            </a:r>
            <a:r>
              <a:rPr lang="nl-NL" sz="1600" dirty="0">
                <a:solidFill>
                  <a:schemeClr val="bg1">
                    <a:lumMod val="50000"/>
                  </a:schemeClr>
                </a:solidFill>
                <a:latin typeface="Interstate-Bold" pitchFamily="2" charset="0"/>
              </a:rPr>
              <a:t>. Amsterdam 28 maart 2017: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na </a:t>
            </a:r>
            <a:r>
              <a:rPr lang="nl-NL" sz="1600" dirty="0">
                <a:solidFill>
                  <a:schemeClr val="bg1">
                    <a:lumMod val="50000"/>
                  </a:schemeClr>
                </a:solidFill>
                <a:latin typeface="Interstate-Bold" pitchFamily="2" charset="0"/>
              </a:rPr>
              <a:t>akkoord partijen / aanvaarding </a:t>
            </a:r>
            <a:r>
              <a:rPr lang="nl-NL" sz="1600" dirty="0" smtClean="0">
                <a:solidFill>
                  <a:schemeClr val="bg1">
                    <a:lumMod val="50000"/>
                  </a:schemeClr>
                </a:solidFill>
                <a:latin typeface="Interstate-Bold" pitchFamily="2" charset="0"/>
              </a:rPr>
              <a:t>werknemer</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Nog geen uitsluitsel Hof/Hoge </a:t>
            </a:r>
            <a:r>
              <a:rPr lang="nl-NL" sz="1600" dirty="0" smtClean="0">
                <a:solidFill>
                  <a:schemeClr val="bg1">
                    <a:lumMod val="50000"/>
                  </a:schemeClr>
                </a:solidFill>
                <a:latin typeface="Interstate-Bold" pitchFamily="2" charset="0"/>
              </a:rPr>
              <a:t>Raad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724" y="4365104"/>
            <a:ext cx="1821160" cy="182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574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5841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Finale kwijting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Waarom </a:t>
            </a:r>
            <a:r>
              <a:rPr lang="nl-NL" sz="1600" dirty="0">
                <a:solidFill>
                  <a:schemeClr val="bg1">
                    <a:lumMod val="50000"/>
                  </a:schemeClr>
                </a:solidFill>
                <a:latin typeface="Interstate-Bold" pitchFamily="2" charset="0"/>
              </a:rPr>
              <a:t>opnemen</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Het </a:t>
            </a:r>
            <a:r>
              <a:rPr lang="nl-NL" sz="1600" dirty="0">
                <a:solidFill>
                  <a:schemeClr val="bg1">
                    <a:lumMod val="50000"/>
                  </a:schemeClr>
                </a:solidFill>
                <a:latin typeface="Interstate-Bold" pitchFamily="2" charset="0"/>
              </a:rPr>
              <a:t>is onwenselijk dat na de uitvoering van de </a:t>
            </a:r>
            <a:r>
              <a:rPr lang="nl-NL" sz="1600" dirty="0" smtClean="0">
                <a:solidFill>
                  <a:schemeClr val="bg1">
                    <a:lumMod val="50000"/>
                  </a:schemeClr>
                </a:solidFill>
                <a:latin typeface="Interstate-Bold" pitchFamily="2" charset="0"/>
              </a:rPr>
              <a:t>beëindigings-</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overeenkomst </a:t>
            </a:r>
            <a:r>
              <a:rPr lang="nl-NL" sz="1600" dirty="0">
                <a:solidFill>
                  <a:schemeClr val="bg1">
                    <a:lumMod val="50000"/>
                  </a:schemeClr>
                </a:solidFill>
                <a:latin typeface="Interstate-Bold" pitchFamily="2" charset="0"/>
              </a:rPr>
              <a:t>opnieuw onderhandeld moet worden over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vorderingen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Discussie over reikwijdte beding: valt een vordering erbuiten?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err="1">
                <a:solidFill>
                  <a:schemeClr val="bg1">
                    <a:lumMod val="50000"/>
                  </a:schemeClr>
                </a:solidFill>
                <a:latin typeface="Interstate-Bold" pitchFamily="2" charset="0"/>
              </a:rPr>
              <a:t>Haviltex</a:t>
            </a:r>
            <a:r>
              <a:rPr lang="nl-NL" sz="1600" dirty="0">
                <a:solidFill>
                  <a:schemeClr val="bg1">
                    <a:lumMod val="50000"/>
                  </a:schemeClr>
                </a:solidFill>
                <a:latin typeface="Interstate-Bold" pitchFamily="2" charset="0"/>
              </a:rPr>
              <a:t>-criterium: de rechter legt de overeenkomst niet alleen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u="sng" dirty="0">
                <a:solidFill>
                  <a:schemeClr val="bg1">
                    <a:lumMod val="50000"/>
                  </a:schemeClr>
                </a:solidFill>
                <a:latin typeface="Interstate-Bold" pitchFamily="2" charset="0"/>
              </a:rPr>
              <a:t>taalkundig</a:t>
            </a:r>
            <a:r>
              <a:rPr lang="nl-NL" sz="1600" dirty="0">
                <a:solidFill>
                  <a:schemeClr val="bg1">
                    <a:lumMod val="50000"/>
                  </a:schemeClr>
                </a:solidFill>
                <a:latin typeface="Interstate-Bold" pitchFamily="2" charset="0"/>
              </a:rPr>
              <a:t> uit, maar kijkt ook naar de </a:t>
            </a:r>
            <a:r>
              <a:rPr lang="nl-NL" sz="1600" u="sng" dirty="0">
                <a:solidFill>
                  <a:schemeClr val="bg1">
                    <a:lumMod val="50000"/>
                  </a:schemeClr>
                </a:solidFill>
                <a:latin typeface="Interstate-Bold" pitchFamily="2" charset="0"/>
              </a:rPr>
              <a:t>bedoeling van partijen</a:t>
            </a:r>
            <a:r>
              <a:rPr lang="nl-NL" sz="1600" dirty="0">
                <a:solidFill>
                  <a:schemeClr val="bg1">
                    <a:lumMod val="50000"/>
                  </a:schemeClr>
                </a:solidFill>
                <a:latin typeface="Interstate-Bold" pitchFamily="2" charset="0"/>
              </a:rPr>
              <a:t> en wat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zij </a:t>
            </a:r>
            <a:r>
              <a:rPr lang="nl-NL" sz="1600" u="sng" dirty="0">
                <a:solidFill>
                  <a:schemeClr val="bg1">
                    <a:lumMod val="50000"/>
                  </a:schemeClr>
                </a:solidFill>
                <a:latin typeface="Interstate-Bold" pitchFamily="2" charset="0"/>
              </a:rPr>
              <a:t>over en weer van elkaar hadden mogen begrijpen</a:t>
            </a:r>
            <a:br>
              <a:rPr lang="nl-NL" sz="1600" u="sng"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Finaal is dus niet altijd finaal! Let op inhoud van het beding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16632"/>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097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04664"/>
            <a:ext cx="6984776" cy="1296144"/>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Finale kwijting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Belangrijke vragen bij beoordeling</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1</a:t>
            </a:r>
            <a:r>
              <a:rPr lang="nl-NL" sz="1600" dirty="0">
                <a:solidFill>
                  <a:schemeClr val="bg1">
                    <a:lumMod val="50000"/>
                  </a:schemeClr>
                </a:solidFill>
                <a:latin typeface="Interstate-Bold" pitchFamily="2" charset="0"/>
              </a:rPr>
              <a:t>.	Is er uitvoerig onderhandeld?</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2</a:t>
            </a:r>
            <a:r>
              <a:rPr lang="nl-NL" sz="1600" dirty="0">
                <a:solidFill>
                  <a:schemeClr val="bg1">
                    <a:lumMod val="50000"/>
                  </a:schemeClr>
                </a:solidFill>
                <a:latin typeface="Interstate-Bold" pitchFamily="2" charset="0"/>
              </a:rPr>
              <a:t>.	Zijn partijen bijgestaan door een gemachtigde/advocaat?</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3</a:t>
            </a:r>
            <a:r>
              <a:rPr lang="nl-NL" sz="1600" dirty="0">
                <a:solidFill>
                  <a:schemeClr val="bg1">
                    <a:lumMod val="50000"/>
                  </a:schemeClr>
                </a:solidFill>
                <a:latin typeface="Interstate-Bold" pitchFamily="2" charset="0"/>
              </a:rPr>
              <a:t>.	Wie heeft de overeenkomst opgesteld?</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4</a:t>
            </a:r>
            <a:r>
              <a:rPr lang="nl-NL" sz="1600" dirty="0">
                <a:solidFill>
                  <a:schemeClr val="bg1">
                    <a:lumMod val="50000"/>
                  </a:schemeClr>
                </a:solidFill>
                <a:latin typeface="Interstate-Bold" pitchFamily="2" charset="0"/>
              </a:rPr>
              <a:t>.	Waren partijen van de vordering op de hoogte (of hadden </a:t>
            </a:r>
            <a:r>
              <a:rPr lang="nl-NL" sz="1600" dirty="0" smtClean="0">
                <a:solidFill>
                  <a:schemeClr val="bg1">
                    <a:lumMod val="50000"/>
                  </a:schemeClr>
                </a:solidFill>
                <a:latin typeface="Interstate-Bold" pitchFamily="2" charset="0"/>
              </a:rPr>
              <a:t>ze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dat moeten zijn)?</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652963"/>
            <a:ext cx="28575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530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Finale kwijting </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Hof Amsterdam 8 mei 2018 (Werknemer/Stichting Kenter Jeugdhulp)</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u="sng" dirty="0" smtClean="0">
                <a:solidFill>
                  <a:schemeClr val="bg1">
                    <a:lumMod val="50000"/>
                  </a:schemeClr>
                </a:solidFill>
                <a:latin typeface="Interstate-Bold" pitchFamily="2" charset="0"/>
              </a:rPr>
              <a:t>Feiten </a:t>
            </a:r>
            <a:r>
              <a:rPr lang="nl-NL" sz="1600" u="sng" dirty="0">
                <a:solidFill>
                  <a:schemeClr val="bg1">
                    <a:lumMod val="50000"/>
                  </a:schemeClr>
                </a:solidFill>
                <a:latin typeface="Interstate-Bold" pitchFamily="2" charset="0"/>
              </a:rPr>
              <a:t>en </a:t>
            </a:r>
            <a:r>
              <a:rPr lang="nl-NL" sz="1600" u="sng" dirty="0" smtClean="0">
                <a:solidFill>
                  <a:schemeClr val="bg1">
                    <a:lumMod val="50000"/>
                  </a:schemeClr>
                </a:solidFill>
                <a:latin typeface="Interstate-Bold" pitchFamily="2" charset="0"/>
              </a:rPr>
              <a:t>omstandigheden</a:t>
            </a:r>
            <a:br>
              <a:rPr lang="nl-NL" sz="1600" u="sng"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Partijen hebben vaststellingsovereenkomst gesloten met </a:t>
            </a:r>
            <a:r>
              <a:rPr lang="nl-NL" sz="1600" dirty="0" smtClean="0">
                <a:solidFill>
                  <a:schemeClr val="bg1">
                    <a:lumMod val="50000"/>
                  </a:schemeClr>
                </a:solidFill>
                <a:latin typeface="Interstate-Bold" pitchFamily="2" charset="0"/>
              </a:rPr>
              <a:t>een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finaal </a:t>
            </a:r>
            <a:r>
              <a:rPr lang="nl-NL" sz="1600" dirty="0">
                <a:solidFill>
                  <a:schemeClr val="bg1">
                    <a:lumMod val="50000"/>
                  </a:schemeClr>
                </a:solidFill>
                <a:latin typeface="Interstate-Bold" pitchFamily="2" charset="0"/>
              </a:rPr>
              <a:t>kwijtingsbeding</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Een paar maanden later heeft werkgever aangifte </a:t>
            </a:r>
            <a:r>
              <a:rPr lang="nl-NL" sz="1600" dirty="0" smtClean="0">
                <a:solidFill>
                  <a:schemeClr val="bg1">
                    <a:lumMod val="50000"/>
                  </a:schemeClr>
                </a:solidFill>
                <a:latin typeface="Interstate-Bold" pitchFamily="2" charset="0"/>
              </a:rPr>
              <a:t>gedaan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tegen </a:t>
            </a:r>
            <a:r>
              <a:rPr lang="nl-NL" sz="1600" dirty="0">
                <a:solidFill>
                  <a:schemeClr val="bg1">
                    <a:lumMod val="50000"/>
                  </a:schemeClr>
                </a:solidFill>
                <a:latin typeface="Interstate-Bold" pitchFamily="2" charset="0"/>
              </a:rPr>
              <a:t>werknemer wegens verduistering en valsheid in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geschrifte </a:t>
            </a:r>
            <a:r>
              <a:rPr lang="nl-NL" sz="1600" dirty="0">
                <a:solidFill>
                  <a:schemeClr val="bg1">
                    <a:lumMod val="50000"/>
                  </a:schemeClr>
                </a:solidFill>
                <a:latin typeface="Interstate-Bold" pitchFamily="2" charset="0"/>
              </a:rPr>
              <a:t>(werknemer wordt hiervoor vervolgd)</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437112"/>
            <a:ext cx="612067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25" y="0"/>
            <a:ext cx="159343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265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6984776" cy="136815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Finale kwijting </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Hof Amsterdam 8 mei 2018 (Werknemer/Stichting Kenter Jeugdhulp)</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Oordeel </a:t>
            </a:r>
            <a:r>
              <a:rPr lang="nl-NL" sz="1600" u="sng" dirty="0" smtClean="0">
                <a:solidFill>
                  <a:schemeClr val="bg1">
                    <a:lumMod val="50000"/>
                  </a:schemeClr>
                </a:solidFill>
                <a:latin typeface="Interstate-Bold" pitchFamily="2" charset="0"/>
              </a:rPr>
              <a:t>Hof</a:t>
            </a:r>
            <a:br>
              <a:rPr lang="nl-NL" sz="1600" u="sng" dirty="0" smtClean="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
            </a:r>
            <a:br>
              <a:rPr lang="nl-NL" sz="1600" u="sng"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t>
            </a:r>
            <a:r>
              <a:rPr lang="nl-NL" sz="1600" i="1" dirty="0">
                <a:solidFill>
                  <a:schemeClr val="bg1">
                    <a:lumMod val="50000"/>
                  </a:schemeClr>
                </a:solidFill>
                <a:latin typeface="Interstate-Bold" pitchFamily="2" charset="0"/>
              </a:rPr>
              <a:t>De tekst van de onderhavige vaststellingsovereenkomst geeft geen aanknopingspunt dat partijen de bedoeling hebben gehad om een geschil betreffende de (mogelijke) aansprakelijkheid van [appellant] jegens Kenter wegens (een vermoeden van) fraude te voorkomen of te beëindigen</a:t>
            </a:r>
            <a:r>
              <a:rPr lang="nl-NL" sz="1600" i="1" dirty="0" smtClean="0">
                <a:solidFill>
                  <a:schemeClr val="bg1">
                    <a:lumMod val="50000"/>
                  </a:schemeClr>
                </a:solidFill>
                <a:latin typeface="Interstate-Bold" pitchFamily="2" charset="0"/>
              </a:rPr>
              <a:t>.”</a:t>
            </a:r>
            <a:br>
              <a:rPr lang="nl-NL" sz="1600" i="1"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Beslissing: werknemer mocht er niet op vertrouwen dat werkgever afstand </a:t>
            </a:r>
            <a:r>
              <a:rPr lang="nl-NL" sz="1600" dirty="0" smtClean="0">
                <a:solidFill>
                  <a:schemeClr val="bg1">
                    <a:lumMod val="50000"/>
                  </a:schemeClr>
                </a:solidFill>
                <a:latin typeface="Interstate-Bold" pitchFamily="2" charset="0"/>
              </a:rPr>
              <a:t>deed </a:t>
            </a:r>
            <a:r>
              <a:rPr lang="nl-NL" sz="1600" dirty="0">
                <a:solidFill>
                  <a:schemeClr val="bg1">
                    <a:lumMod val="50000"/>
                  </a:schemeClr>
                </a:solidFill>
                <a:latin typeface="Interstate-Bold" pitchFamily="2" charset="0"/>
              </a:rPr>
              <a:t>van de vorderingsrechten met betrekking tot fraude, nu er geen verklaringen of gedragingen waren die hierop </a:t>
            </a:r>
            <a:r>
              <a:rPr lang="nl-NL" sz="1600" dirty="0" smtClean="0">
                <a:solidFill>
                  <a:schemeClr val="bg1">
                    <a:lumMod val="50000"/>
                  </a:schemeClr>
                </a:solidFill>
                <a:latin typeface="Interstate-Bold" pitchFamily="2" charset="0"/>
              </a:rPr>
              <a:t>wezen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16632"/>
            <a:ext cx="1512738" cy="109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809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Finale kwijting </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Hof Den Bosch 24 april 2018 (Maatschap/werknemer) </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a:solidFill>
                  <a:schemeClr val="bg1">
                    <a:lumMod val="50000"/>
                  </a:schemeClr>
                </a:solidFill>
                <a:latin typeface="Interstate-Bold" pitchFamily="2" charset="0"/>
              </a:rPr>
              <a:t>Feiten en </a:t>
            </a:r>
            <a:r>
              <a:rPr lang="nl-NL" sz="1600" u="sng" dirty="0" smtClean="0">
                <a:solidFill>
                  <a:schemeClr val="bg1">
                    <a:lumMod val="50000"/>
                  </a:schemeClr>
                </a:solidFill>
                <a:latin typeface="Interstate-Bold" pitchFamily="2" charset="0"/>
              </a:rPr>
              <a:t>omstandigheden</a:t>
            </a:r>
            <a:br>
              <a:rPr lang="nl-NL" sz="1600" u="sng"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Partijen hebben vaststellingsovereenkomst gesloten </a:t>
            </a:r>
            <a:r>
              <a:rPr lang="nl-NL" sz="1600" dirty="0" smtClean="0">
                <a:solidFill>
                  <a:schemeClr val="bg1">
                    <a:lumMod val="50000"/>
                  </a:schemeClr>
                </a:solidFill>
                <a:latin typeface="Interstate-Bold" pitchFamily="2" charset="0"/>
              </a:rPr>
              <a:t>met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finale </a:t>
            </a:r>
            <a:r>
              <a:rPr lang="nl-NL" sz="1600" dirty="0">
                <a:solidFill>
                  <a:schemeClr val="bg1">
                    <a:lumMod val="50000"/>
                  </a:schemeClr>
                </a:solidFill>
                <a:latin typeface="Interstate-Bold" pitchFamily="2" charset="0"/>
              </a:rPr>
              <a:t>kwijting. Het relatie- en geheimhoudingsbeding </a:t>
            </a:r>
            <a:r>
              <a:rPr lang="nl-NL" sz="1600" dirty="0" smtClean="0">
                <a:solidFill>
                  <a:schemeClr val="bg1">
                    <a:lumMod val="50000"/>
                  </a:schemeClr>
                </a:solidFill>
                <a:latin typeface="Interstate-Bold" pitchFamily="2" charset="0"/>
              </a:rPr>
              <a:t>is</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expliciet </a:t>
            </a:r>
            <a:r>
              <a:rPr lang="nl-NL" sz="1600" dirty="0">
                <a:solidFill>
                  <a:schemeClr val="bg1">
                    <a:lumMod val="50000"/>
                  </a:schemeClr>
                </a:solidFill>
                <a:latin typeface="Interstate-Bold" pitchFamily="2" charset="0"/>
              </a:rPr>
              <a:t>uitgezonderd van de finale </a:t>
            </a:r>
            <a:r>
              <a:rPr lang="nl-NL" sz="1600" dirty="0" smtClean="0">
                <a:solidFill>
                  <a:schemeClr val="bg1">
                    <a:lumMod val="50000"/>
                  </a:schemeClr>
                </a:solidFill>
                <a:latin typeface="Interstate-Bold" pitchFamily="2" charset="0"/>
              </a:rPr>
              <a:t>kwijting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Later blijkt dat de werknemer vóór het sluiten van de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vaststellingsovereenkomst </a:t>
            </a:r>
            <a:r>
              <a:rPr lang="nl-NL" sz="1600" dirty="0">
                <a:solidFill>
                  <a:schemeClr val="bg1">
                    <a:lumMod val="50000"/>
                  </a:schemeClr>
                </a:solidFill>
                <a:latin typeface="Interstate-Bold" pitchFamily="2" charset="0"/>
              </a:rPr>
              <a:t>ten onrechte door hem </a:t>
            </a:r>
            <a:r>
              <a:rPr lang="nl-NL" sz="1600" dirty="0" smtClean="0">
                <a:solidFill>
                  <a:schemeClr val="bg1">
                    <a:lumMod val="50000"/>
                  </a:schemeClr>
                </a:solidFill>
                <a:latin typeface="Interstate-Bold" pitchFamily="2" charset="0"/>
              </a:rPr>
              <a:t>verrichte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nevenwerkzaamheden </a:t>
            </a:r>
            <a:r>
              <a:rPr lang="nl-NL" sz="1600" dirty="0">
                <a:solidFill>
                  <a:schemeClr val="bg1">
                    <a:lumMod val="50000"/>
                  </a:schemeClr>
                </a:solidFill>
                <a:latin typeface="Interstate-Bold" pitchFamily="2" charset="0"/>
              </a:rPr>
              <a:t>voor zich heeft </a:t>
            </a:r>
            <a:r>
              <a:rPr lang="nl-NL" sz="1600" dirty="0" smtClean="0">
                <a:solidFill>
                  <a:schemeClr val="bg1">
                    <a:lumMod val="50000"/>
                  </a:schemeClr>
                </a:solidFill>
                <a:latin typeface="Interstate-Bold" pitchFamily="2" charset="0"/>
              </a:rPr>
              <a:t>gehouden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sym typeface="Wingdings" panose="05000000000000000000" pitchFamily="2" charset="2"/>
              </a:rPr>
              <a:t></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vordering werkgever: vernietiging vaststellingsovereenkomst o.g.v</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dwaling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858" y="5301208"/>
            <a:ext cx="2254801" cy="95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3162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1607"/>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Finale kwijting </a:t>
            </a:r>
            <a:br>
              <a:rPr lang="nl-NL" sz="3600" b="1" dirty="0" smtClean="0">
                <a:solidFill>
                  <a:srgbClr val="5BB4E4"/>
                </a:solidFill>
                <a:latin typeface="Interstate-Regular" pitchFamily="2" charset="0"/>
              </a:rPr>
            </a:br>
            <a:r>
              <a:rPr lang="nl-NL" sz="2800" b="1" dirty="0" smtClean="0">
                <a:solidFill>
                  <a:srgbClr val="5BB4E4"/>
                </a:solidFill>
                <a:latin typeface="Interstate-Regular" pitchFamily="2" charset="0"/>
              </a:rPr>
              <a:t>Hof Den Bosch 24 april 2018 (Maatschap/werknemer) </a:t>
            </a:r>
            <a:br>
              <a:rPr lang="nl-NL" sz="2800" b="1" dirty="0" smtClean="0">
                <a:solidFill>
                  <a:srgbClr val="5BB4E4"/>
                </a:solidFill>
                <a:latin typeface="Interstate-Regular"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u="sng" dirty="0" smtClean="0">
                <a:solidFill>
                  <a:schemeClr val="bg1">
                    <a:lumMod val="50000"/>
                  </a:schemeClr>
                </a:solidFill>
                <a:latin typeface="Interstate-Bold" pitchFamily="2" charset="0"/>
              </a:rPr>
              <a:t>Oordeel Hof</a:t>
            </a:r>
            <a:br>
              <a:rPr lang="nl-NL" sz="1600" u="sng"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Relatie- en geheimhoudingsbeding uitgezonderd van finale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kwijting, maar nevenwerkzaamhedenbeding niet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Beroep op dwaling expliciet uitgezonderd in de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vaststellingsovereenkomst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Beslissing: geen vernietiging vaststellingsovereenkomst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858" y="5301208"/>
            <a:ext cx="2254801" cy="95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99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15416"/>
            <a:ext cx="6984776" cy="194421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4" name="Afbeelding 3" descr="Afbeeldingsresultaat voor onderhandelen strategie hard op inhoud"/>
          <p:cNvPicPr/>
          <p:nvPr/>
        </p:nvPicPr>
        <p:blipFill>
          <a:blip r:embed="rId3">
            <a:extLst>
              <a:ext uri="{28A0092B-C50C-407E-A947-70E740481C1C}">
                <a14:useLocalDpi xmlns:a14="http://schemas.microsoft.com/office/drawing/2010/main" val="0"/>
              </a:ext>
            </a:extLst>
          </a:blip>
          <a:srcRect/>
          <a:stretch>
            <a:fillRect/>
          </a:stretch>
        </p:blipFill>
        <p:spPr bwMode="auto">
          <a:xfrm>
            <a:off x="1847850" y="908719"/>
            <a:ext cx="5448300" cy="5311105"/>
          </a:xfrm>
          <a:prstGeom prst="rect">
            <a:avLst/>
          </a:prstGeom>
          <a:noFill/>
          <a:ln>
            <a:noFill/>
          </a:ln>
        </p:spPr>
      </p:pic>
    </p:spTree>
    <p:extLst>
      <p:ext uri="{BB962C8B-B14F-4D97-AF65-F5344CB8AC3E}">
        <p14:creationId xmlns:p14="http://schemas.microsoft.com/office/powerpoint/2010/main" val="23425006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59432"/>
            <a:ext cx="6984776" cy="208823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Pensioen</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Informatieplicht</a:t>
            </a:r>
            <a:br>
              <a:rPr lang="nl-NL" sz="2800" b="1" dirty="0" smtClean="0">
                <a:solidFill>
                  <a:srgbClr val="5BB4E4"/>
                </a:solidFill>
                <a:latin typeface="Interstate-Regular" pitchFamily="2" charset="0"/>
              </a:rPr>
            </a:br>
            <a:r>
              <a:rPr lang="nl-NL" sz="2800" b="1" dirty="0">
                <a:solidFill>
                  <a:srgbClr val="5BB4E4"/>
                </a:solidFill>
                <a:latin typeface="Interstate-Regular" pitchFamily="2" charset="0"/>
              </a:rPr>
              <a:t/>
            </a:r>
            <a:br>
              <a:rPr lang="nl-NL" sz="2800" b="1" dirty="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Uitgangspunt: pensioenuitvoerder moet werknemer van diverse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informatie voorzien bij einde dienstverband/einde deelneming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Let op: vaste rechtspraak, ook op werkgever rust afhankelijk van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omstandigheden vergaande informatieplicht &gt; niet, niet juist of</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onvolledig informeren kan in strijd zijn met ‘goed werkgeverschap’</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932313"/>
            <a:ext cx="2952328" cy="172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6899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43408"/>
            <a:ext cx="6984776" cy="1584176"/>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Pensioen</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Informatieplicht</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Rb. Amsterdam 10-08-2015: “</a:t>
            </a:r>
            <a:r>
              <a:rPr lang="nl-NL" sz="1600" i="1" dirty="0" smtClean="0">
                <a:solidFill>
                  <a:schemeClr val="bg1">
                    <a:lumMod val="50000"/>
                  </a:schemeClr>
                </a:solidFill>
                <a:latin typeface="Interstate-Bold" pitchFamily="2" charset="0"/>
              </a:rPr>
              <a:t>Werkgever is bij beëindiging </a:t>
            </a:r>
            <a:br>
              <a:rPr lang="nl-NL" sz="1600" i="1" dirty="0" smtClean="0">
                <a:solidFill>
                  <a:schemeClr val="bg1">
                    <a:lumMod val="50000"/>
                  </a:schemeClr>
                </a:solidFill>
                <a:latin typeface="Interstate-Bold" pitchFamily="2" charset="0"/>
              </a:rPr>
            </a:br>
            <a:r>
              <a:rPr lang="nl-NL" sz="1600" i="1" dirty="0" smtClean="0">
                <a:solidFill>
                  <a:schemeClr val="bg1">
                    <a:lumMod val="50000"/>
                  </a:schemeClr>
                </a:solidFill>
                <a:latin typeface="Interstate-Bold" pitchFamily="2" charset="0"/>
              </a:rPr>
              <a:t>     arbeidsovereenkomst gehouden de </a:t>
            </a:r>
            <a:r>
              <a:rPr lang="nl-NL" sz="1600" i="1" u="sng" dirty="0" smtClean="0">
                <a:solidFill>
                  <a:schemeClr val="bg1">
                    <a:lumMod val="50000"/>
                  </a:schemeClr>
                </a:solidFill>
                <a:latin typeface="Interstate-Bold" pitchFamily="2" charset="0"/>
              </a:rPr>
              <a:t>financiële gevolgen op alle </a:t>
            </a:r>
            <a:br>
              <a:rPr lang="nl-NL" sz="1600" i="1" u="sng" dirty="0" smtClean="0">
                <a:solidFill>
                  <a:schemeClr val="bg1">
                    <a:lumMod val="50000"/>
                  </a:schemeClr>
                </a:solidFill>
                <a:latin typeface="Interstate-Bold" pitchFamily="2" charset="0"/>
              </a:rPr>
            </a:br>
            <a:r>
              <a:rPr lang="nl-NL" sz="1600" i="1" dirty="0" smtClean="0">
                <a:solidFill>
                  <a:schemeClr val="bg1">
                    <a:lumMod val="50000"/>
                  </a:schemeClr>
                </a:solidFill>
                <a:latin typeface="Interstate-Bold" pitchFamily="2" charset="0"/>
              </a:rPr>
              <a:t>     </a:t>
            </a:r>
            <a:r>
              <a:rPr lang="nl-NL" sz="1600" i="1" u="sng" dirty="0" smtClean="0">
                <a:solidFill>
                  <a:schemeClr val="bg1">
                    <a:lumMod val="50000"/>
                  </a:schemeClr>
                </a:solidFill>
                <a:latin typeface="Interstate-Bold" pitchFamily="2" charset="0"/>
              </a:rPr>
              <a:t>punten </a:t>
            </a:r>
            <a:r>
              <a:rPr lang="nl-NL" sz="1600" i="1" dirty="0" smtClean="0">
                <a:solidFill>
                  <a:schemeClr val="bg1">
                    <a:lumMod val="50000"/>
                  </a:schemeClr>
                </a:solidFill>
                <a:latin typeface="Interstate-Bold" pitchFamily="2" charset="0"/>
              </a:rPr>
              <a:t>in </a:t>
            </a:r>
            <a:r>
              <a:rPr lang="nl-NL" sz="1600" i="1" u="sng" dirty="0" smtClean="0">
                <a:solidFill>
                  <a:schemeClr val="bg1">
                    <a:lumMod val="50000"/>
                  </a:schemeClr>
                </a:solidFill>
                <a:latin typeface="Interstate-Bold" pitchFamily="2" charset="0"/>
              </a:rPr>
              <a:t>niet mis te verstane bewoordingen</a:t>
            </a:r>
            <a:r>
              <a:rPr lang="nl-NL" sz="1600" i="1" dirty="0" smtClean="0">
                <a:solidFill>
                  <a:schemeClr val="bg1">
                    <a:lumMod val="50000"/>
                  </a:schemeClr>
                </a:solidFill>
                <a:latin typeface="Interstate-Bold" pitchFamily="2" charset="0"/>
              </a:rPr>
              <a:t> aan werknemer</a:t>
            </a:r>
            <a:br>
              <a:rPr lang="nl-NL" sz="1600" i="1" dirty="0" smtClean="0">
                <a:solidFill>
                  <a:schemeClr val="bg1">
                    <a:lumMod val="50000"/>
                  </a:schemeClr>
                </a:solidFill>
                <a:latin typeface="Interstate-Bold" pitchFamily="2" charset="0"/>
              </a:rPr>
            </a:br>
            <a:r>
              <a:rPr lang="nl-NL" sz="1600" i="1" dirty="0" smtClean="0">
                <a:solidFill>
                  <a:schemeClr val="bg1">
                    <a:lumMod val="50000"/>
                  </a:schemeClr>
                </a:solidFill>
                <a:latin typeface="Interstate-Bold" pitchFamily="2" charset="0"/>
              </a:rPr>
              <a:t>     duidelijk te maken en moet </a:t>
            </a:r>
            <a:r>
              <a:rPr lang="nl-NL" sz="1600" i="1" u="sng" dirty="0" smtClean="0">
                <a:solidFill>
                  <a:schemeClr val="bg1">
                    <a:lumMod val="50000"/>
                  </a:schemeClr>
                </a:solidFill>
                <a:latin typeface="Interstate-Bold" pitchFamily="2" charset="0"/>
              </a:rPr>
              <a:t>zorgvuldig onderzoeken</a:t>
            </a:r>
            <a:r>
              <a:rPr lang="nl-NL" sz="1600" i="1" dirty="0" smtClean="0">
                <a:solidFill>
                  <a:schemeClr val="bg1">
                    <a:lumMod val="50000"/>
                  </a:schemeClr>
                </a:solidFill>
                <a:latin typeface="Interstate-Bold" pitchFamily="2" charset="0"/>
              </a:rPr>
              <a:t> of</a:t>
            </a:r>
            <a:r>
              <a:rPr lang="nl-NL" sz="1600" i="1" u="sng" dirty="0" smtClean="0">
                <a:solidFill>
                  <a:schemeClr val="bg1">
                    <a:lumMod val="50000"/>
                  </a:schemeClr>
                </a:solidFill>
                <a:latin typeface="Interstate-Bold" pitchFamily="2" charset="0"/>
              </a:rPr>
              <a:t> werknemer</a:t>
            </a:r>
            <a:br>
              <a:rPr lang="nl-NL" sz="1600" i="1" u="sng" dirty="0" smtClean="0">
                <a:solidFill>
                  <a:schemeClr val="bg1">
                    <a:lumMod val="50000"/>
                  </a:schemeClr>
                </a:solidFill>
                <a:latin typeface="Interstate-Bold" pitchFamily="2" charset="0"/>
              </a:rPr>
            </a:br>
            <a:r>
              <a:rPr lang="nl-NL" sz="1600" i="1" dirty="0" smtClean="0">
                <a:solidFill>
                  <a:schemeClr val="bg1">
                    <a:lumMod val="50000"/>
                  </a:schemeClr>
                </a:solidFill>
                <a:latin typeface="Interstate-Bold" pitchFamily="2" charset="0"/>
              </a:rPr>
              <a:t>     </a:t>
            </a:r>
            <a:r>
              <a:rPr lang="nl-NL" sz="1600" i="1" u="sng" dirty="0" smtClean="0">
                <a:solidFill>
                  <a:schemeClr val="bg1">
                    <a:lumMod val="50000"/>
                  </a:schemeClr>
                </a:solidFill>
                <a:latin typeface="Interstate-Bold" pitchFamily="2" charset="0"/>
              </a:rPr>
              <a:t>zich voldoende bewust</a:t>
            </a:r>
            <a:r>
              <a:rPr lang="nl-NL" sz="1600" i="1" dirty="0" smtClean="0">
                <a:solidFill>
                  <a:schemeClr val="bg1">
                    <a:lumMod val="50000"/>
                  </a:schemeClr>
                </a:solidFill>
                <a:latin typeface="Interstate-Bold" pitchFamily="2" charset="0"/>
              </a:rPr>
              <a:t> is”.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Betrof weliswaar niet alledaagse situatie: expliciet verzoek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werkgever om met vroegpensioen vanwege reorganisatie, maar</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oplettendheid vereist!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Niet, niet juist of onvolledig informeren &gt; grond voor dwaling,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werknemer kan vaststellingsovereenkomst vernietigen.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8393055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5121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Pensioen</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Finalekwijtingsbeding</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a:solidFill>
                  <a:srgbClr val="5BB4E4"/>
                </a:solidFill>
                <a:latin typeface="Interstate-Regular" pitchFamily="2" charset="0"/>
              </a:rPr>
              <a:t/>
            </a:r>
            <a:br>
              <a:rPr lang="nl-NL" sz="2800" b="1" dirty="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Kortom, finalekwijtingsbeding dat (mede) ziet op pensioen van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groot belang!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Rechtspraak: een algemeen finalekwijtingsbeding ‘is een indicatie’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dat deze zich ook over pensioen uitstrekt (Rb. Amsterdam 8 april</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2014 en HR 2 april 2004)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Slechts ‘indicatie’ dus pensioenclaims (zeker bij schending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informatieplicht) prikken relatief snel door finalekwijtingsbeding</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heen</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9" y="404664"/>
            <a:ext cx="1727844" cy="14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895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5121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Pensioen</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Finalekwijtingsbeding</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Tip: noem daarom pensioen specifiek in finalekwijtingsbeding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Daarmee wordt kans op (succesvolle) pensioenclaims maximaal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verkleind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Let op: finalekwijtingsbeding kan nietig zijn indien in strijd met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Pensioenwet. Voorbeeld: indien niet voldaan aan affinancierings-</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verplichting (o.a. bestaande uit volledige afdracht premies tot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einddatum), dan ondanks finalekwijting nog steeds afdracht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vorderen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31760677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Afsluiting</a:t>
            </a: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2800" b="1" dirty="0">
                <a:solidFill>
                  <a:srgbClr val="5BB4E4"/>
                </a:solidFill>
                <a:latin typeface="Interstate-Regular" pitchFamily="2" charset="0"/>
              </a:rPr>
              <a:t/>
            </a:r>
            <a:br>
              <a:rPr lang="nl-NL" sz="2800" b="1" dirty="0">
                <a:solidFill>
                  <a:srgbClr val="5BB4E4"/>
                </a:solidFill>
                <a:latin typeface="Interstate-Regular" pitchFamily="2" charset="0"/>
              </a:rPr>
            </a:br>
            <a:r>
              <a:rPr lang="nl-NL" sz="2800" b="1" dirty="0" smtClean="0">
                <a:solidFill>
                  <a:srgbClr val="5BB4E4"/>
                </a:solidFill>
                <a:latin typeface="Interstate-Regular" pitchFamily="2" charset="0"/>
              </a:rPr>
              <a:t/>
            </a:r>
            <a:br>
              <a:rPr lang="nl-NL" sz="2800" b="1" dirty="0" smtClean="0">
                <a:solidFill>
                  <a:srgbClr val="5BB4E4"/>
                </a:solidFill>
                <a:latin typeface="Interstate-Regular"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800" dirty="0">
                <a:solidFill>
                  <a:schemeClr val="bg1">
                    <a:lumMod val="50000"/>
                  </a:schemeClr>
                </a:solidFill>
                <a:latin typeface="Interstate-Bold" pitchFamily="2" charset="0"/>
              </a:rPr>
              <a:t>• </a:t>
            </a:r>
            <a:r>
              <a:rPr lang="nl-NL" sz="1800" dirty="0" smtClean="0">
                <a:solidFill>
                  <a:schemeClr val="bg1">
                    <a:lumMod val="50000"/>
                  </a:schemeClr>
                </a:solidFill>
                <a:latin typeface="Interstate-Bold" pitchFamily="2" charset="0"/>
              </a:rPr>
              <a:t>	AVG</a:t>
            </a:r>
            <a:br>
              <a:rPr lang="nl-NL" sz="1800" dirty="0" smtClean="0">
                <a:solidFill>
                  <a:schemeClr val="bg1">
                    <a:lumMod val="50000"/>
                  </a:schemeClr>
                </a:solidFill>
                <a:latin typeface="Interstate-Bold" pitchFamily="2" charset="0"/>
              </a:rPr>
            </a:br>
            <a:r>
              <a:rPr lang="nl-NL" sz="1800" dirty="0" smtClean="0">
                <a:solidFill>
                  <a:schemeClr val="bg1">
                    <a:lumMod val="50000"/>
                  </a:schemeClr>
                </a:solidFill>
                <a:latin typeface="Interstate-Bold" pitchFamily="2" charset="0"/>
              </a:rPr>
              <a:t>• 	Afsluiting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12976"/>
            <a:ext cx="4792216" cy="30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9728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Algemene verordening gegevensbescherming (AVG)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Van </a:t>
            </a:r>
            <a:r>
              <a:rPr lang="nl-NL" sz="1600" dirty="0">
                <a:solidFill>
                  <a:schemeClr val="bg1">
                    <a:lumMod val="50000"/>
                  </a:schemeClr>
                </a:solidFill>
                <a:latin typeface="Interstate-Bold" pitchFamily="2" charset="0"/>
              </a:rPr>
              <a:t>kracht per 25 mei 2018:</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Versterking </a:t>
            </a:r>
            <a:r>
              <a:rPr lang="nl-NL" sz="1600" dirty="0">
                <a:solidFill>
                  <a:schemeClr val="bg1">
                    <a:lumMod val="50000"/>
                  </a:schemeClr>
                </a:solidFill>
                <a:latin typeface="Interstate-Bold" pitchFamily="2" charset="0"/>
              </a:rPr>
              <a:t>positie </a:t>
            </a:r>
            <a:r>
              <a:rPr lang="nl-NL" sz="1600" dirty="0" smtClean="0">
                <a:solidFill>
                  <a:schemeClr val="bg1">
                    <a:lumMod val="50000"/>
                  </a:schemeClr>
                </a:solidFill>
                <a:latin typeface="Interstate-Bold" pitchFamily="2" charset="0"/>
              </a:rPr>
              <a:t>betrokkenen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Nieuwe </a:t>
            </a:r>
            <a:r>
              <a:rPr lang="nl-NL" sz="1600" dirty="0">
                <a:solidFill>
                  <a:schemeClr val="bg1">
                    <a:lumMod val="50000"/>
                  </a:schemeClr>
                </a:solidFill>
                <a:latin typeface="Interstate-Bold" pitchFamily="2" charset="0"/>
              </a:rPr>
              <a:t>rechten, bestaande rechten </a:t>
            </a:r>
            <a:r>
              <a:rPr lang="nl-NL" sz="1600" dirty="0" smtClean="0">
                <a:solidFill>
                  <a:schemeClr val="bg1">
                    <a:lumMod val="50000"/>
                  </a:schemeClr>
                </a:solidFill>
                <a:latin typeface="Interstate-Bold" pitchFamily="2" charset="0"/>
              </a:rPr>
              <a:t>sterker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Hoge </a:t>
            </a:r>
            <a:r>
              <a:rPr lang="nl-NL" sz="1600" dirty="0">
                <a:solidFill>
                  <a:schemeClr val="bg1">
                    <a:lumMod val="50000"/>
                  </a:schemeClr>
                </a:solidFill>
                <a:latin typeface="Interstate-Bold" pitchFamily="2" charset="0"/>
              </a:rPr>
              <a:t>eisen aan </a:t>
            </a:r>
            <a:r>
              <a:rPr lang="nl-NL" sz="1600" dirty="0" smtClean="0">
                <a:solidFill>
                  <a:schemeClr val="bg1">
                    <a:lumMod val="50000"/>
                  </a:schemeClr>
                </a:solidFill>
                <a:latin typeface="Interstate-Bold" pitchFamily="2" charset="0"/>
              </a:rPr>
              <a:t>beveiliging</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Verantwoordingsplicht</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Inschakelen </a:t>
            </a:r>
            <a:r>
              <a:rPr lang="nl-NL" sz="1600" dirty="0">
                <a:solidFill>
                  <a:schemeClr val="bg1">
                    <a:lumMod val="50000"/>
                  </a:schemeClr>
                </a:solidFill>
                <a:latin typeface="Interstate-Bold" pitchFamily="2" charset="0"/>
              </a:rPr>
              <a:t>derden onder strenge </a:t>
            </a:r>
            <a:r>
              <a:rPr lang="nl-NL" sz="1600" dirty="0" smtClean="0">
                <a:solidFill>
                  <a:schemeClr val="bg1">
                    <a:lumMod val="50000"/>
                  </a:schemeClr>
                </a:solidFill>
                <a:latin typeface="Interstate-Bold" pitchFamily="2" charset="0"/>
              </a:rPr>
              <a:t>voorwaarden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3268779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116632"/>
            <a:ext cx="6984776" cy="10801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Bewaartermijnen (algemeen)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Art. 5 lid 1 sub e AVG (beginselen</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1. </a:t>
            </a:r>
            <a:r>
              <a:rPr lang="nl-NL" sz="1600" dirty="0" smtClean="0">
                <a:solidFill>
                  <a:schemeClr val="bg1">
                    <a:lumMod val="50000"/>
                  </a:schemeClr>
                </a:solidFill>
                <a:latin typeface="Interstate-Bold" pitchFamily="2" charset="0"/>
              </a:rPr>
              <a:t> Persoonsgegevens </a:t>
            </a:r>
            <a:r>
              <a:rPr lang="nl-NL" sz="1600" dirty="0">
                <a:solidFill>
                  <a:schemeClr val="bg1">
                    <a:lumMod val="50000"/>
                  </a:schemeClr>
                </a:solidFill>
                <a:latin typeface="Interstate-Bold" pitchFamily="2" charset="0"/>
              </a:rPr>
              <a:t>moeten:</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e</a:t>
            </a:r>
            <a:r>
              <a:rPr lang="nl-NL" sz="1600" dirty="0">
                <a:solidFill>
                  <a:schemeClr val="bg1">
                    <a:lumMod val="50000"/>
                  </a:schemeClr>
                </a:solidFill>
                <a:latin typeface="Interstate-Bold" pitchFamily="2" charset="0"/>
              </a:rPr>
              <a:t>) worden bewaard in een vorm die het mogelijk maakt de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betrokkenen </a:t>
            </a:r>
            <a:r>
              <a:rPr lang="nl-NL" sz="1600" dirty="0">
                <a:solidFill>
                  <a:schemeClr val="bg1">
                    <a:lumMod val="50000"/>
                  </a:schemeClr>
                </a:solidFill>
                <a:latin typeface="Interstate-Bold" pitchFamily="2" charset="0"/>
              </a:rPr>
              <a:t>niet langer te identificeren dan voor de </a:t>
            </a:r>
            <a:r>
              <a:rPr lang="nl-NL" sz="1600" b="1" dirty="0">
                <a:solidFill>
                  <a:schemeClr val="bg1">
                    <a:lumMod val="50000"/>
                  </a:schemeClr>
                </a:solidFill>
                <a:latin typeface="Interstate-Bold" pitchFamily="2" charset="0"/>
              </a:rPr>
              <a:t>doeleinden</a:t>
            </a: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waarvoor </a:t>
            </a:r>
            <a:r>
              <a:rPr lang="nl-NL" sz="1600" dirty="0">
                <a:solidFill>
                  <a:schemeClr val="bg1">
                    <a:lumMod val="50000"/>
                  </a:schemeClr>
                </a:solidFill>
                <a:latin typeface="Interstate-Bold" pitchFamily="2" charset="0"/>
              </a:rPr>
              <a:t>de persoonsgegevens worden verwerkt </a:t>
            </a:r>
            <a:r>
              <a:rPr lang="nl-NL" sz="1600" b="1" dirty="0">
                <a:solidFill>
                  <a:schemeClr val="bg1">
                    <a:lumMod val="50000"/>
                  </a:schemeClr>
                </a:solidFill>
                <a:latin typeface="Interstate-Bold" pitchFamily="2" charset="0"/>
              </a:rPr>
              <a:t>noodzakelijk</a:t>
            </a:r>
            <a:r>
              <a:rPr lang="nl-NL" sz="1600" dirty="0">
                <a:solidFill>
                  <a:schemeClr val="bg1">
                    <a:lumMod val="50000"/>
                  </a:schemeClr>
                </a:solidFill>
                <a:latin typeface="Interstate-Bold" pitchFamily="2" charset="0"/>
              </a:rPr>
              <a:t> is</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i="1" dirty="0">
                <a:solidFill>
                  <a:schemeClr val="bg1">
                    <a:lumMod val="50000"/>
                  </a:schemeClr>
                </a:solidFill>
                <a:latin typeface="Interstate-Bold" pitchFamily="2" charset="0"/>
              </a:rPr>
              <a:t>U mag persoonsgegevens dus alleen bewaren zolang noodzakelijk is voor het doel waarvoor de gegevens zijn </a:t>
            </a:r>
            <a:r>
              <a:rPr lang="nl-NL" sz="1600" i="1" dirty="0" smtClean="0">
                <a:solidFill>
                  <a:schemeClr val="bg1">
                    <a:lumMod val="50000"/>
                  </a:schemeClr>
                </a:solidFill>
                <a:latin typeface="Interstate-Bold" pitchFamily="2" charset="0"/>
              </a:rPr>
              <a:t>verkregen</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3454671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6984776" cy="64807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Bewaartermijnen (personeel)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Hoofdregels </a:t>
            </a:r>
            <a:r>
              <a:rPr lang="nl-NL" sz="1600" dirty="0">
                <a:solidFill>
                  <a:schemeClr val="bg1">
                    <a:lumMod val="50000"/>
                  </a:schemeClr>
                </a:solidFill>
                <a:latin typeface="Interstate-Bold" pitchFamily="2" charset="0"/>
              </a:rPr>
              <a:t>bewaartermijnen gegevens werknemers: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De </a:t>
            </a:r>
            <a:r>
              <a:rPr lang="nl-NL" sz="1600" dirty="0">
                <a:solidFill>
                  <a:schemeClr val="bg1">
                    <a:lumMod val="50000"/>
                  </a:schemeClr>
                </a:solidFill>
                <a:latin typeface="Interstate-Bold" pitchFamily="2" charset="0"/>
              </a:rPr>
              <a:t>basisgegevens: NAW, geboortedatum, BSN en een kopie van het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identiteitsbewijs </a:t>
            </a:r>
            <a:r>
              <a:rPr lang="nl-NL" sz="1600" dirty="0" smtClean="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rPr>
              <a:t>maximaal </a:t>
            </a:r>
            <a:r>
              <a:rPr lang="nl-NL" sz="1600" b="1" dirty="0">
                <a:solidFill>
                  <a:schemeClr val="bg1">
                    <a:lumMod val="50000"/>
                  </a:schemeClr>
                </a:solidFill>
                <a:latin typeface="Interstate-Bold" pitchFamily="2" charset="0"/>
              </a:rPr>
              <a:t>5 jaar</a:t>
            </a:r>
            <a:r>
              <a:rPr lang="nl-NL" sz="1600" dirty="0">
                <a:solidFill>
                  <a:schemeClr val="bg1">
                    <a:lumMod val="50000"/>
                  </a:schemeClr>
                </a:solidFill>
                <a:latin typeface="Interstate-Bold" pitchFamily="2" charset="0"/>
              </a:rPr>
              <a:t>, na het einde van het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kalenderjaar </a:t>
            </a:r>
            <a:r>
              <a:rPr lang="nl-NL" sz="1600" dirty="0">
                <a:solidFill>
                  <a:schemeClr val="bg1">
                    <a:lumMod val="50000"/>
                  </a:schemeClr>
                </a:solidFill>
                <a:latin typeface="Interstate-Bold" pitchFamily="2" charset="0"/>
              </a:rPr>
              <a:t>van </a:t>
            </a:r>
            <a:r>
              <a:rPr lang="nl-NL" sz="1600" dirty="0" smtClean="0">
                <a:solidFill>
                  <a:schemeClr val="bg1">
                    <a:lumMod val="50000"/>
                  </a:schemeClr>
                </a:solidFill>
                <a:latin typeface="Interstate-Bold" pitchFamily="2" charset="0"/>
              </a:rPr>
              <a:t>uitdiensttreding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Fiscale </a:t>
            </a:r>
            <a:r>
              <a:rPr lang="nl-NL" sz="1600" dirty="0">
                <a:solidFill>
                  <a:schemeClr val="bg1">
                    <a:lumMod val="50000"/>
                  </a:schemeClr>
                </a:solidFill>
                <a:latin typeface="Interstate-Bold" pitchFamily="2" charset="0"/>
              </a:rPr>
              <a:t>gegevens:  woon-werkverkeer, secundaire </a:t>
            </a: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arbeidsvoorwaarden </a:t>
            </a:r>
            <a:r>
              <a:rPr lang="nl-NL" sz="1600" dirty="0">
                <a:solidFill>
                  <a:schemeClr val="bg1">
                    <a:lumMod val="50000"/>
                  </a:schemeClr>
                </a:solidFill>
                <a:latin typeface="Interstate-Bold" pitchFamily="2" charset="0"/>
              </a:rPr>
              <a:t>of de verklaring </a:t>
            </a:r>
            <a:r>
              <a:rPr lang="nl-NL" sz="1600" dirty="0" smtClean="0">
                <a:solidFill>
                  <a:schemeClr val="bg1">
                    <a:lumMod val="50000"/>
                  </a:schemeClr>
                </a:solidFill>
                <a:latin typeface="Interstate-Bold" pitchFamily="2" charset="0"/>
              </a:rPr>
              <a:t>woon-werkverkeer </a:t>
            </a:r>
            <a:r>
              <a:rPr lang="nl-NL" sz="1600" dirty="0" smtClean="0">
                <a:solidFill>
                  <a:schemeClr val="bg1">
                    <a:lumMod val="50000"/>
                  </a:schemeClr>
                </a:solidFill>
                <a:latin typeface="Interstate-Bold" pitchFamily="2" charset="0"/>
                <a:sym typeface="Wingdings" panose="05000000000000000000" pitchFamily="2" charset="2"/>
              </a:rPr>
              <a:t> </a:t>
            </a:r>
            <a:r>
              <a:rPr lang="nl-NL" sz="1600" dirty="0" smtClean="0">
                <a:solidFill>
                  <a:schemeClr val="bg1">
                    <a:lumMod val="50000"/>
                  </a:schemeClr>
                </a:solidFill>
                <a:latin typeface="Interstate-Bold" pitchFamily="2" charset="0"/>
              </a:rPr>
              <a:t>minimaal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b="1" dirty="0" smtClean="0">
                <a:solidFill>
                  <a:schemeClr val="bg1">
                    <a:lumMod val="50000"/>
                  </a:schemeClr>
                </a:solidFill>
                <a:latin typeface="Interstate-Bold" pitchFamily="2" charset="0"/>
              </a:rPr>
              <a:t>7</a:t>
            </a:r>
            <a:r>
              <a:rPr lang="nl-NL" sz="1600" dirty="0" smtClean="0">
                <a:solidFill>
                  <a:schemeClr val="bg1">
                    <a:lumMod val="50000"/>
                  </a:schemeClr>
                </a:solidFill>
                <a:latin typeface="Interstate-Bold" pitchFamily="2" charset="0"/>
              </a:rPr>
              <a:t> </a:t>
            </a:r>
            <a:r>
              <a:rPr lang="nl-NL" sz="1600" b="1" dirty="0">
                <a:solidFill>
                  <a:schemeClr val="bg1">
                    <a:lumMod val="50000"/>
                  </a:schemeClr>
                </a:solidFill>
                <a:latin typeface="Interstate-Bold" pitchFamily="2" charset="0"/>
              </a:rPr>
              <a:t>jaar</a:t>
            </a:r>
            <a:r>
              <a:rPr lang="nl-NL" sz="1600" dirty="0">
                <a:solidFill>
                  <a:schemeClr val="bg1">
                    <a:lumMod val="50000"/>
                  </a:schemeClr>
                </a:solidFill>
                <a:latin typeface="Interstate-Bold" pitchFamily="2" charset="0"/>
              </a:rPr>
              <a:t> (art. 52 Algemene wet rijksbelastingen)</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Arbeidsovereenkomst</a:t>
            </a:r>
            <a:r>
              <a:rPr lang="nl-NL" sz="1600" dirty="0">
                <a:solidFill>
                  <a:schemeClr val="bg1">
                    <a:lumMod val="50000"/>
                  </a:schemeClr>
                </a:solidFill>
                <a:latin typeface="Interstate-Bold" pitchFamily="2" charset="0"/>
              </a:rPr>
              <a:t>, wijzigingen, correspondentie benoemingen,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promotie </a:t>
            </a:r>
            <a:r>
              <a:rPr lang="nl-NL" sz="1600" dirty="0">
                <a:solidFill>
                  <a:schemeClr val="bg1">
                    <a:lumMod val="50000"/>
                  </a:schemeClr>
                </a:solidFill>
                <a:latin typeface="Interstate-Bold" pitchFamily="2" charset="0"/>
              </a:rPr>
              <a:t>en demotie, correspondentie ontslag, VUT-regeling,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getuigschrift</a:t>
            </a:r>
            <a:r>
              <a:rPr lang="nl-NL" sz="1600" dirty="0">
                <a:solidFill>
                  <a:schemeClr val="bg1">
                    <a:lumMod val="50000"/>
                  </a:schemeClr>
                </a:solidFill>
                <a:latin typeface="Interstate-Bold" pitchFamily="2" charset="0"/>
              </a:rPr>
              <a:t>, verslagen functioneringsgesprekken of omtrent </a:t>
            </a:r>
            <a:r>
              <a:rPr lang="nl-NL" sz="1600" dirty="0" smtClean="0">
                <a:solidFill>
                  <a:schemeClr val="bg1">
                    <a:lumMod val="50000"/>
                  </a:schemeClr>
                </a:solidFill>
                <a:latin typeface="Interstate-Bold" pitchFamily="2" charset="0"/>
              </a:rPr>
              <a:t>Wet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Verbetering Poortwachter, correspondentie over ziekte van UWV </a:t>
            </a:r>
            <a:r>
              <a:rPr lang="nl-NL" sz="1600" dirty="0" smtClean="0">
                <a:solidFill>
                  <a:schemeClr val="bg1">
                    <a:lumMod val="50000"/>
                  </a:schemeClr>
                </a:solidFill>
                <a:latin typeface="Interstate-Bold" pitchFamily="2" charset="0"/>
              </a:rPr>
              <a:t>en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bedrijfsarts, </a:t>
            </a:r>
            <a:r>
              <a:rPr lang="nl-NL" sz="1600" dirty="0" smtClean="0">
                <a:solidFill>
                  <a:schemeClr val="bg1">
                    <a:lumMod val="50000"/>
                  </a:schemeClr>
                </a:solidFill>
                <a:latin typeface="Interstate-Bold" pitchFamily="2" charset="0"/>
              </a:rPr>
              <a:t>etc. </a:t>
            </a:r>
            <a:r>
              <a:rPr lang="nl-NL" sz="1600" dirty="0" smtClean="0">
                <a:solidFill>
                  <a:schemeClr val="bg1">
                    <a:lumMod val="50000"/>
                  </a:schemeClr>
                </a:solidFill>
                <a:latin typeface="Interstate-Bold" pitchFamily="2" charset="0"/>
                <a:sym typeface="Wingdings" panose="05000000000000000000" pitchFamily="2" charset="2"/>
              </a:rPr>
              <a:t> </a:t>
            </a:r>
            <a:r>
              <a:rPr lang="nl-NL" sz="1600" b="1" dirty="0" smtClean="0">
                <a:solidFill>
                  <a:schemeClr val="bg1">
                    <a:lumMod val="50000"/>
                  </a:schemeClr>
                </a:solidFill>
                <a:latin typeface="Interstate-Bold" pitchFamily="2" charset="0"/>
              </a:rPr>
              <a:t>maximaal </a:t>
            </a:r>
            <a:r>
              <a:rPr lang="nl-NL" sz="1600" b="1" dirty="0">
                <a:solidFill>
                  <a:schemeClr val="bg1">
                    <a:lumMod val="50000"/>
                  </a:schemeClr>
                </a:solidFill>
                <a:latin typeface="Interstate-Bold" pitchFamily="2" charset="0"/>
              </a:rPr>
              <a:t>2 jaar </a:t>
            </a:r>
            <a:r>
              <a:rPr lang="nl-NL" sz="1600" dirty="0">
                <a:solidFill>
                  <a:schemeClr val="bg1">
                    <a:lumMod val="50000"/>
                  </a:schemeClr>
                </a:solidFill>
                <a:latin typeface="Interstate-Bold" pitchFamily="2" charset="0"/>
              </a:rPr>
              <a:t>na beëindiging van het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dienstverband</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3544804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6984776" cy="90872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Bewaartermijnen (personeel)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Uitzondering </a:t>
            </a:r>
            <a:r>
              <a:rPr lang="nl-NL" sz="1600" dirty="0">
                <a:solidFill>
                  <a:schemeClr val="bg1">
                    <a:lumMod val="50000"/>
                  </a:schemeClr>
                </a:solidFill>
                <a:latin typeface="Interstate-Bold" pitchFamily="2" charset="0"/>
              </a:rPr>
              <a:t>op hoofdregel</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In </a:t>
            </a:r>
            <a:r>
              <a:rPr lang="nl-NL" sz="1600" dirty="0">
                <a:solidFill>
                  <a:schemeClr val="bg1">
                    <a:lumMod val="50000"/>
                  </a:schemeClr>
                </a:solidFill>
                <a:latin typeface="Interstate-Bold" pitchFamily="2" charset="0"/>
              </a:rPr>
              <a:t>het geval van een (sluimerend) geschil: langere </a:t>
            </a:r>
            <a:r>
              <a:rPr lang="nl-NL" sz="1600" dirty="0" smtClean="0">
                <a:solidFill>
                  <a:schemeClr val="bg1">
                    <a:lumMod val="50000"/>
                  </a:schemeClr>
                </a:solidFill>
                <a:latin typeface="Interstate-Bold" pitchFamily="2" charset="0"/>
              </a:rPr>
              <a:t>bewaartermijn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gerechtvaardigd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Houdt </a:t>
            </a:r>
            <a:r>
              <a:rPr lang="nl-NL" sz="1600" dirty="0">
                <a:solidFill>
                  <a:schemeClr val="bg1">
                    <a:lumMod val="50000"/>
                  </a:schemeClr>
                </a:solidFill>
                <a:latin typeface="Interstate-Bold" pitchFamily="2" charset="0"/>
              </a:rPr>
              <a:t>bij bepaling bewaartermijn rekening met </a:t>
            </a:r>
            <a:r>
              <a:rPr lang="nl-NL" sz="1600" dirty="0" smtClean="0">
                <a:solidFill>
                  <a:schemeClr val="bg1">
                    <a:lumMod val="50000"/>
                  </a:schemeClr>
                </a:solidFill>
                <a:latin typeface="Interstate-Bold" pitchFamily="2" charset="0"/>
              </a:rPr>
              <a:t>wettelijke</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verjaringstermijnen (bijv. bij mogelijkheid van loonvordering</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transitievergoeding etc</a:t>
            </a:r>
            <a:r>
              <a:rPr lang="nl-NL" sz="1600" dirty="0" smtClean="0">
                <a:solidFill>
                  <a:schemeClr val="bg1">
                    <a:lumMod val="50000"/>
                  </a:schemeClr>
                </a:solidFill>
                <a:latin typeface="Interstate-Bold" pitchFamily="2" charset="0"/>
              </a:rPr>
              <a:t>.).</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Let op: ook voormalig werkgever heeft recht op inzage in zijn </a:t>
            </a:r>
            <a:r>
              <a:rPr lang="nl-NL" sz="1600" dirty="0" smtClean="0">
                <a:solidFill>
                  <a:schemeClr val="bg1">
                    <a:lumMod val="50000"/>
                  </a:schemeClr>
                </a:solidFill>
                <a:latin typeface="Interstate-Bold" pitchFamily="2" charset="0"/>
              </a:rPr>
              <a:t>personeelsdossier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18265979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459432"/>
            <a:ext cx="6984776" cy="1440160"/>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Recht op inzage (art. 15 AVG)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De </a:t>
            </a:r>
            <a:r>
              <a:rPr lang="nl-NL" sz="1600" dirty="0">
                <a:solidFill>
                  <a:schemeClr val="bg1">
                    <a:lumMod val="50000"/>
                  </a:schemeClr>
                </a:solidFill>
                <a:latin typeface="Interstate-Bold" pitchFamily="2" charset="0"/>
              </a:rPr>
              <a:t>(ex-)werknemer heeft recht op (kosteloze) inzage in </a:t>
            </a:r>
            <a:r>
              <a:rPr lang="nl-NL" sz="1600" dirty="0" smtClean="0">
                <a:solidFill>
                  <a:schemeClr val="bg1">
                    <a:lumMod val="50000"/>
                  </a:schemeClr>
                </a:solidFill>
                <a:latin typeface="Interstate-Bold" pitchFamily="2" charset="0"/>
              </a:rPr>
              <a:t>zijn</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personeelsdossier</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Betreft </a:t>
            </a:r>
            <a:r>
              <a:rPr lang="nl-NL" sz="1600" dirty="0">
                <a:solidFill>
                  <a:schemeClr val="bg1">
                    <a:lumMod val="50000"/>
                  </a:schemeClr>
                </a:solidFill>
                <a:latin typeface="Interstate-Bold" pitchFamily="2" charset="0"/>
              </a:rPr>
              <a:t>alle gegevens die een werkgever van zijn werknemer </a:t>
            </a:r>
            <a:r>
              <a:rPr lang="nl-NL" sz="1600" dirty="0" smtClean="0">
                <a:solidFill>
                  <a:schemeClr val="bg1">
                    <a:lumMod val="50000"/>
                  </a:schemeClr>
                </a:solidFill>
                <a:latin typeface="Interstate-Bold" pitchFamily="2" charset="0"/>
              </a:rPr>
              <a:t>heeft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Verplichting </a:t>
            </a:r>
            <a:r>
              <a:rPr lang="nl-NL" sz="1600" dirty="0">
                <a:solidFill>
                  <a:schemeClr val="bg1">
                    <a:lumMod val="50000"/>
                  </a:schemeClr>
                </a:solidFill>
                <a:latin typeface="Interstate-Bold" pitchFamily="2" charset="0"/>
              </a:rPr>
              <a:t>tot verstrekking kopie van de gegevens (mag digitaal</a:t>
            </a: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Korte </a:t>
            </a:r>
            <a:r>
              <a:rPr lang="nl-NL" sz="1600" dirty="0">
                <a:solidFill>
                  <a:schemeClr val="bg1">
                    <a:lumMod val="50000"/>
                  </a:schemeClr>
                </a:solidFill>
                <a:latin typeface="Interstate-Bold" pitchFamily="2" charset="0"/>
              </a:rPr>
              <a:t>reactietermijn: binnen één maand verstrekken van </a:t>
            </a:r>
            <a:r>
              <a:rPr lang="nl-NL" sz="1600" dirty="0" smtClean="0">
                <a:solidFill>
                  <a:schemeClr val="bg1">
                    <a:lumMod val="50000"/>
                  </a:schemeClr>
                </a:solidFill>
                <a:latin typeface="Interstate-Bold" pitchFamily="2" charset="0"/>
              </a:rPr>
              <a:t>gegevens</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Sanctie </a:t>
            </a:r>
            <a:r>
              <a:rPr lang="nl-NL" sz="1600" dirty="0">
                <a:solidFill>
                  <a:schemeClr val="bg1">
                    <a:lumMod val="50000"/>
                  </a:schemeClr>
                </a:solidFill>
                <a:latin typeface="Interstate-Bold" pitchFamily="2" charset="0"/>
              </a:rPr>
              <a:t>niet voldoen: o.a. last onder dwangsom van </a:t>
            </a:r>
            <a:r>
              <a:rPr lang="nl-NL" sz="1600" dirty="0" smtClean="0">
                <a:solidFill>
                  <a:schemeClr val="bg1">
                    <a:lumMod val="50000"/>
                  </a:schemeClr>
                </a:solidFill>
                <a:latin typeface="Interstate-Bold" pitchFamily="2" charset="0"/>
              </a:rPr>
              <a:t>AP</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spTree>
    <p:extLst>
      <p:ext uri="{BB962C8B-B14F-4D97-AF65-F5344CB8AC3E}">
        <p14:creationId xmlns:p14="http://schemas.microsoft.com/office/powerpoint/2010/main" val="23463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512168"/>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Onderhandelen</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2800" dirty="0" smtClean="0">
                <a:solidFill>
                  <a:schemeClr val="bg1">
                    <a:lumMod val="50000"/>
                  </a:schemeClr>
                </a:solidFill>
                <a:latin typeface="Interstate-Bold" pitchFamily="2" charset="0"/>
              </a:rPr>
              <a:t/>
            </a:r>
            <a:br>
              <a:rPr lang="nl-NL" sz="2800" dirty="0" smtClean="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259632"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5" name="Afbeelding 4" descr="Afbeeldingsresultaat voor fases onderhandelen"/>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192337"/>
            <a:ext cx="3924300" cy="2473325"/>
          </a:xfrm>
          <a:prstGeom prst="rect">
            <a:avLst/>
          </a:prstGeom>
          <a:noFill/>
          <a:ln>
            <a:noFill/>
          </a:ln>
        </p:spPr>
      </p:pic>
    </p:spTree>
    <p:extLst>
      <p:ext uri="{BB962C8B-B14F-4D97-AF65-F5344CB8AC3E}">
        <p14:creationId xmlns:p14="http://schemas.microsoft.com/office/powerpoint/2010/main" val="4006258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9392"/>
            <a:ext cx="6984776" cy="1728192"/>
          </a:xfrm>
        </p:spPr>
        <p:txBody>
          <a:bodyPr>
            <a:noAutofit/>
          </a:bodyPr>
          <a:lstStyle/>
          <a:p>
            <a:pPr lvl="0" algn="l"/>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a:solidFill>
                  <a:srgbClr val="5BB4E4"/>
                </a:solidFill>
                <a:latin typeface="Interstate-Regular" pitchFamily="2" charset="0"/>
              </a:rPr>
              <a:t/>
            </a:r>
            <a:br>
              <a:rPr lang="nl-NL" sz="3600" b="1" dirty="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
            </a:r>
            <a:br>
              <a:rPr lang="nl-NL" sz="3600" b="1" dirty="0" smtClean="0">
                <a:solidFill>
                  <a:srgbClr val="5BB4E4"/>
                </a:solidFill>
                <a:latin typeface="Interstate-Regular" pitchFamily="2" charset="0"/>
              </a:rPr>
            </a:br>
            <a:r>
              <a:rPr lang="nl-NL" sz="3600" b="1" dirty="0" smtClean="0">
                <a:solidFill>
                  <a:srgbClr val="5BB4E4"/>
                </a:solidFill>
                <a:latin typeface="Interstate-Regular" pitchFamily="2" charset="0"/>
              </a:rPr>
              <a:t>Tot slot</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t>
            </a: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smtClean="0">
                <a:solidFill>
                  <a:schemeClr val="bg1">
                    <a:lumMod val="50000"/>
                  </a:schemeClr>
                </a:solidFill>
                <a:latin typeface="Interstate-Bold" pitchFamily="2" charset="0"/>
              </a:rPr>
              <a:t/>
            </a:r>
            <a:br>
              <a:rPr lang="nl-NL" sz="1600" dirty="0" smtClean="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r>
              <a:rPr lang="nl-NL" sz="1600" dirty="0">
                <a:solidFill>
                  <a:schemeClr val="bg1">
                    <a:lumMod val="50000"/>
                  </a:schemeClr>
                </a:solidFill>
                <a:latin typeface="Interstate-Bold" pitchFamily="2" charset="0"/>
              </a:rPr>
              <a:t/>
            </a:r>
            <a:br>
              <a:rPr lang="nl-NL" sz="1600" dirty="0">
                <a:solidFill>
                  <a:schemeClr val="bg1">
                    <a:lumMod val="50000"/>
                  </a:schemeClr>
                </a:solidFill>
                <a:latin typeface="Interstate-Bold" pitchFamily="2" charset="0"/>
              </a:rPr>
            </a:br>
            <a:endParaRPr lang="nl-NL" sz="2800" dirty="0">
              <a:solidFill>
                <a:schemeClr val="bg1">
                  <a:lumMod val="50000"/>
                </a:schemeClr>
              </a:solidFill>
              <a:latin typeface="Interstate-Bold" pitchFamily="2" charset="0"/>
            </a:endParaRPr>
          </a:p>
        </p:txBody>
      </p:sp>
      <p:sp>
        <p:nvSpPr>
          <p:cNvPr id="3" name="Titel 1"/>
          <p:cNvSpPr txBox="1">
            <a:spLocks/>
          </p:cNvSpPr>
          <p:nvPr/>
        </p:nvSpPr>
        <p:spPr>
          <a:xfrm>
            <a:off x="1763688" y="2204864"/>
            <a:ext cx="6984776" cy="2448272"/>
          </a:xfrm>
          <a:prstGeom prst="rect">
            <a:avLst/>
          </a:prstGeom>
        </p:spPr>
        <p:txBody>
          <a:bodyPr vert="horz" lIns="91440" tIns="45720" rIns="91440" bIns="45720" rtlCol="0" anchor="ctr">
            <a:noAutofit/>
          </a:bodyPr>
          <a:lstStyle/>
          <a:p>
            <a:pPr lvl="0">
              <a:lnSpc>
                <a:spcPct val="150000"/>
              </a:lnSpc>
              <a:spcBef>
                <a:spcPct val="0"/>
              </a:spcBef>
            </a:pPr>
            <a:endParaRPr kumimoji="0" lang="nl-NL" sz="3200" i="0" u="none" strike="noStrike" kern="1200" cap="none" spc="0" normalizeH="0" baseline="0" noProof="0" dirty="0" smtClean="0">
              <a:ln>
                <a:noFill/>
              </a:ln>
              <a:solidFill>
                <a:schemeClr val="tx1"/>
              </a:solidFill>
              <a:effectLst/>
              <a:uLnTx/>
              <a:uFillTx/>
              <a:latin typeface="Interstate-Regular" pitchFamily="2" charset="0"/>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4864"/>
            <a:ext cx="6336704" cy="355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3240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908720"/>
            <a:ext cx="6984776" cy="1224136"/>
          </a:xfrm>
        </p:spPr>
        <p:txBody>
          <a:bodyPr>
            <a:noAutofit/>
          </a:bodyPr>
          <a:lstStyle/>
          <a:p>
            <a:pPr lvl="0" algn="l">
              <a:lnSpc>
                <a:spcPct val="150000"/>
              </a:lnSpc>
            </a:pPr>
            <a:r>
              <a:rPr lang="nl-NL" sz="3600" b="1" dirty="0" smtClean="0">
                <a:solidFill>
                  <a:srgbClr val="5BB4E4"/>
                </a:solidFill>
                <a:latin typeface="Interstate-Regular" pitchFamily="2" charset="0"/>
              </a:rPr>
              <a:t>Dank voor uw aandacht</a:t>
            </a:r>
            <a:r>
              <a:rPr lang="nl-NL" sz="2800" b="1" dirty="0" smtClean="0">
                <a:solidFill>
                  <a:srgbClr val="5BB4E4"/>
                </a:solidFill>
                <a:latin typeface="Interstate-Bold" pitchFamily="2" charset="0"/>
              </a:rPr>
              <a:t/>
            </a:r>
            <a:br>
              <a:rPr lang="nl-NL" sz="2800" b="1" dirty="0" smtClean="0">
                <a:solidFill>
                  <a:srgbClr val="5BB4E4"/>
                </a:solidFill>
                <a:latin typeface="Interstate-Bold" pitchFamily="2" charset="0"/>
              </a:rPr>
            </a:br>
            <a:r>
              <a:rPr lang="nl-NL" sz="2800" dirty="0">
                <a:latin typeface="Interstate-Bold" pitchFamily="2" charset="0"/>
              </a:rPr>
              <a:t/>
            </a:r>
            <a:br>
              <a:rPr lang="nl-NL" sz="2800" dirty="0">
                <a:latin typeface="Interstate-Bold" pitchFamily="2" charset="0"/>
              </a:rPr>
            </a:br>
            <a:r>
              <a:rPr lang="nl-NL" sz="2800" b="1" dirty="0">
                <a:latin typeface="Interstate-Bold" pitchFamily="2" charset="0"/>
              </a:rPr>
              <a:t/>
            </a:r>
            <a:br>
              <a:rPr lang="nl-NL" sz="2800" b="1" dirty="0">
                <a:latin typeface="Interstate-Bold" pitchFamily="2" charset="0"/>
              </a:rPr>
            </a:br>
            <a:endParaRPr lang="nl-NL" sz="2800" dirty="0">
              <a:latin typeface="Interstate-Bold"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Legal Document" ma:contentTypeID="0x0101009E0C1C9F67C41C4C98B739EBE2F3534A00CA902AB9FBFE7047BBE14B8684ACD282" ma:contentTypeVersion="0" ma:contentTypeDescription="" ma:contentTypeScope="" ma:versionID="9001f193f5915aa143ce735a48d0f7e6">
  <xsd:schema xmlns:xsd="http://www.w3.org/2001/XMLSchema" xmlns:xs="http://www.w3.org/2001/XMLSchema" xmlns:p="http://schemas.microsoft.com/office/2006/metadata/properties" xmlns:ns2="015ba12b-a6c6-43c3-8430-c8cc4eeddd3d" targetNamespace="http://schemas.microsoft.com/office/2006/metadata/properties" ma:root="true" ma:fieldsID="a6ec66e564b00c33da0f9dacd3c53a20" ns2:_="">
    <xsd:import namespace="015ba12b-a6c6-43c3-8430-c8cc4eeddd3d"/>
    <xsd:element name="properties">
      <xsd:complexType>
        <xsd:sequence>
          <xsd:element name="documentManagement">
            <xsd:complexType>
              <xsd:all>
                <xsd:element ref="ns2:_dlc_DocId" minOccurs="0"/>
                <xsd:element ref="ns2:_dlc_DocIdUrl" minOccurs="0"/>
                <xsd:element ref="ns2:_dlc_DocIdPersistId" minOccurs="0"/>
                <xsd:element ref="ns2:Auteur" minOccurs="0"/>
                <xsd:element ref="ns2:ClientName" minOccurs="0"/>
                <xsd:element ref="ns2:ClientCode" minOccurs="0"/>
                <xsd:element ref="ns2:Comments1" minOccurs="0"/>
                <xsd:element ref="ns2:MatterName" minOccurs="0"/>
                <xsd:element ref="ns2:MatterCode" minOccurs="0"/>
                <xsd:element ref="ns2:dcd26d869fe94f08ba975d10442510c1"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ba12b-a6c6-43c3-8430-c8cc4eeddd3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uteur" ma:index="11"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ientName" ma:index="12" nillable="true" ma:displayName="Clientnaam" ma:internalName="ClientName">
      <xsd:simpleType>
        <xsd:restriction base="dms:Text">
          <xsd:maxLength value="255"/>
        </xsd:restriction>
      </xsd:simpleType>
    </xsd:element>
    <xsd:element name="ClientCode" ma:index="13" nillable="true" ma:displayName="Clientnummer" ma:internalName="ClientCode">
      <xsd:simpleType>
        <xsd:restriction base="dms:Text">
          <xsd:maxLength value="255"/>
        </xsd:restriction>
      </xsd:simpleType>
    </xsd:element>
    <xsd:element name="Comments1" ma:index="14" nillable="true" ma:displayName="Commentaar" ma:internalName="Comments1">
      <xsd:simpleType>
        <xsd:restriction base="dms:Note">
          <xsd:maxLength value="255"/>
        </xsd:restriction>
      </xsd:simpleType>
    </xsd:element>
    <xsd:element name="MatterName" ma:index="15" nillable="true" ma:displayName="Dossiernaam" ma:internalName="MatterName">
      <xsd:simpleType>
        <xsd:restriction base="dms:Text">
          <xsd:maxLength value="255"/>
        </xsd:restriction>
      </xsd:simpleType>
    </xsd:element>
    <xsd:element name="MatterCode" ma:index="16" nillable="true" ma:displayName="Dossiernummer" ma:internalName="MatterCode">
      <xsd:simpleType>
        <xsd:restriction base="dms:Text">
          <xsd:maxLength value="255"/>
        </xsd:restriction>
      </xsd:simpleType>
    </xsd:element>
    <xsd:element name="dcd26d869fe94f08ba975d10442510c1" ma:index="17" nillable="true" ma:taxonomy="true" ma:internalName="dcd26d869fe94f08ba975d10442510c1" ma:taxonomyFieldName="Rechtsgebied" ma:displayName="Rechtsgebied" ma:default="" ma:fieldId="{dcd26d86-9fe9-4f08-ba97-5d10442510c1}" ma:sspId="2ce3c351-f3a2-4da7-9259-59a968c56a5a" ma:termSetId="c8c8082a-cfbd-43c5-a70f-3550122fb3c4"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d37ec25b-c6ff-4cbd-a737-da54239e11ac}" ma:internalName="TaxCatchAll" ma:showField="CatchAllData" ma:web="e661c733-ffed-4cd5-8fa4-89d63506f7e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d37ec25b-c6ff-4cbd-a737-da54239e11ac}" ma:internalName="TaxCatchAllLabel" ma:readOnly="true" ma:showField="CatchAllDataLabel" ma:web="e661c733-ffed-4cd5-8fa4-89d63506f7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uteur xmlns="015ba12b-a6c6-43c3-8430-c8cc4eeddd3d">
      <UserInfo>
        <DisplayName/>
        <AccountId xsi:nil="true"/>
        <AccountType/>
      </UserInfo>
    </Auteur>
    <ClientName xmlns="015ba12b-a6c6-43c3-8430-c8cc4eeddd3d" xmlns:ns1="http://www.w3.org/2001/XMLSchema-instance" ns1:nil="true"/>
    <ClientCode xmlns="015ba12b-a6c6-43c3-8430-c8cc4eeddd3d" xmlns:ns1="http://www.w3.org/2001/XMLSchema-instance" ns1:nil="true"/>
    <Comments1 xmlns="015ba12b-a6c6-43c3-8430-c8cc4eeddd3d" xmlns:ns1="http://www.w3.org/2001/XMLSchema-instance" ns1:nil="true"/>
    <MatterName xmlns="015ba12b-a6c6-43c3-8430-c8cc4eeddd3d" xmlns:ns1="http://www.w3.org/2001/XMLSchema-instance" ns1:nil="true"/>
    <MatterCode xmlns="015ba12b-a6c6-43c3-8430-c8cc4eeddd3d" xmlns:ns1="http://www.w3.org/2001/XMLSchema-instance" ns1:nil="true"/>
    <TaxCatchAll xmlns="015ba12b-a6c6-43c3-8430-c8cc4eeddd3d"/>
    <dcd26d869fe94f08ba975d10442510c1 xmlns="015ba12b-a6c6-43c3-8430-c8cc4eeddd3d">
      <Terms xmlns="http://schemas.microsoft.com/office/infopath/2007/PartnerControls"/>
    </dcd26d869fe94f08ba975d10442510c1>
  </documentManagement>
</p:properties>
</file>

<file path=customXml/item5.xml><?xml version="1.0" encoding="utf-8"?>
<?mso-contentType ?>
<SharedContentType xmlns="Microsoft.SharePoint.Taxonomy.ContentTypeSync" SourceId="2ce3c351-f3a2-4da7-9259-59a968c56a5a" ContentTypeId="0x0101009E0C1C9F67C41C4C98B739EBE2F3534A" PreviousValue="false"/>
</file>

<file path=customXml/itemProps1.xml><?xml version="1.0" encoding="utf-8"?>
<ds:datastoreItem xmlns:ds="http://schemas.openxmlformats.org/officeDocument/2006/customXml" ds:itemID="{2037FFEA-BCD6-4902-82E9-A1D1ACA56AE2}">
  <ds:schemaRefs>
    <ds:schemaRef ds:uri="http://schemas.microsoft.com/sharepoint/v3/contenttype/forms"/>
  </ds:schemaRefs>
</ds:datastoreItem>
</file>

<file path=customXml/itemProps2.xml><?xml version="1.0" encoding="utf-8"?>
<ds:datastoreItem xmlns:ds="http://schemas.openxmlformats.org/officeDocument/2006/customXml" ds:itemID="{40F1A56E-8876-4204-AA53-C06DCCACC535}">
  <ds:schemaRefs>
    <ds:schemaRef ds:uri="http://schemas.microsoft.com/sharepoint/events"/>
  </ds:schemaRefs>
</ds:datastoreItem>
</file>

<file path=customXml/itemProps3.xml><?xml version="1.0" encoding="utf-8"?>
<ds:datastoreItem xmlns:ds="http://schemas.openxmlformats.org/officeDocument/2006/customXml" ds:itemID="{3D42B0BE-9B88-4285-A073-4E7F6CF5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ba12b-a6c6-43c3-8430-c8cc4eeddd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CD4AD27-B1C0-4698-9BE0-AD14E743ABE2}">
  <ds:schemaRefs>
    <ds:schemaRef ds:uri="http://purl.org/dc/elements/1.1/"/>
    <ds:schemaRef ds:uri="http://schemas.microsoft.com/office/2006/documentManagement/types"/>
    <ds:schemaRef ds:uri="015ba12b-a6c6-43c3-8430-c8cc4eeddd3d"/>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138AAC0F-CA78-4E11-A74E-A676675F767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1097</TotalTime>
  <Words>10</Words>
  <Application>Microsoft Office PowerPoint</Application>
  <PresentationFormat>Diavoorstelling (4:3)</PresentationFormat>
  <Paragraphs>93</Paragraphs>
  <Slides>91</Slides>
  <Notes>0</Notes>
  <HiddenSlides>0</HiddenSlides>
  <MMClips>0</MMClips>
  <ScaleCrop>false</ScaleCrop>
  <HeadingPairs>
    <vt:vector size="4" baseType="variant">
      <vt:variant>
        <vt:lpstr>Thema</vt:lpstr>
      </vt:variant>
      <vt:variant>
        <vt:i4>1</vt:i4>
      </vt:variant>
      <vt:variant>
        <vt:lpstr>Diatitels</vt:lpstr>
      </vt:variant>
      <vt:variant>
        <vt:i4>91</vt:i4>
      </vt:variant>
    </vt:vector>
  </HeadingPairs>
  <TitlesOfParts>
    <vt:vector size="92" baseType="lpstr">
      <vt:lpstr>Blank</vt:lpstr>
      <vt:lpstr>De vaststellingsovereenkomst  Robbert Delissen Merienke Zwaan  </vt:lpstr>
      <vt:lpstr>      Inhoud seminar      1.    Inleiding 2.   Voorfase (onderhandelen en WW-uitkering) 3.   Inhoud vaststellingsovereenkomst 4.   Afsluiting            </vt:lpstr>
      <vt:lpstr>        Inleiding      Allereerst: voorlopige terugblik over 2018. Wat valt ons op?  •  ‘Disfunctioneren dossiers’ (d-grond) nog altijd niet op orde •  Concurrentie- / relatiebedingzaken nemen toe •  Implementatie AVG; werk aan de winkel! •  Steeds meer vragen over pensioen •  Anticiperen op, en implementeren van, nieuwe wetgeving  blijft aandachtspunt •  Inhoud vaststellingsovereenkomst blijft onderwerp van  gesprek          </vt:lpstr>
      <vt:lpstr>     Voorfase     •  Onderhandelen •  WW-uitkering          </vt:lpstr>
      <vt:lpstr>    Waarom een  vaststellingsovereenkomst?             </vt:lpstr>
      <vt:lpstr>    Waarom een  vaststellingsovereenkomst?             </vt:lpstr>
      <vt:lpstr>           Waarom een  vaststellingsovereenkomst?   Schikking   Procederen  • Goedkoper   • Duurder • Alternatieven   • Rechter beslist  • Zekere uitkomst   • Procesrisico • Volledige afspraak  • Deeluitkomst • Finale kwijting   • Geen finale kwijting • Sneller    • Kost veel tijd • Minder stress   • ‘Modder gooien’ • Relatie mogelijk behouden  • Escalatie/verharding • Nakoming overeenkomst  • Geldige titel • Geheimhouding    • Kan precedentwerking hebben • Afspraken over interne/externe • Principekwestie    communicatie              </vt:lpstr>
      <vt:lpstr>    Onderhandelen                   </vt:lpstr>
      <vt:lpstr>    Onderhandelen                   </vt:lpstr>
      <vt:lpstr>       Onderhandelen 6 fases      1. Voorbereiding        2. Bespreken posities  3. Discussie en exploreren  4. Impasse  5. Loven en bieden  6. Overeenstemming vastleggen</vt:lpstr>
      <vt:lpstr>        Onderhandelen Fases     1. Voorbereiding  •   Feitelijke inhoud van de zaak  •   Wat zijn je kansen, realistisch resultaat  •   Wat zijn je belangen en wensen, onderzoek        budgetbevoegdheid  •   Verplaatsing in de ander  2. Bespreken posities  •   Piketpalen  •   Maar ook: verbinding zoeken op (wederzijds) zakelijk en       emotioneel niveau  •   Tijd nemen voor onderhandeling, maar ook tijd bewaken            </vt:lpstr>
      <vt:lpstr>          Onderhandelen Fases  3. Discussie en exploreren  •   Ga gesprek aan, luisteren naar ander (meer kennis                     opdoen/posities beter begrijpen/begrip kweken)  •   Gelijkwaardigheid in gesprek bewaken (bijv. wel/niet        advocaten), machtsbalans  •   Brainstormen over opties, creatief, ‘out of the box’,        hardop denken  •   Niet te snel naar oplossingen  •   Rust, humor, luisteren, herformuleren, respect             voor ander tonen, informeel praatje                  </vt:lpstr>
      <vt:lpstr>           Onderhandelen Fases 4. Impasse  •  Impasses horen erbij, geven grenzen aan, schorsen,      houdt lijntje open  •  Alternatieven bij voortdurende impasse bespreken   5. Loven en bieden  •  Kernkwesties eerst of juist geheel (communicerende        vaten), hoofd- en bijzaken  •  Stap voor stap, geven en nemen  •  Pas op voor losse eindjes, samenvatting geven  6. Overeenstemming vastleggen  •  De vaststellingsovereenkomst                  </vt:lpstr>
      <vt:lpstr>      Onderhandelen                     </vt:lpstr>
      <vt:lpstr>              Deeltijdontslag   Hoge Raad 14 september 2018 (Docent / Stichting Kolom, Stichting voor speciaal en regulier onderwijs)   Feiten  In dienst 22 september 1980. Omvang aovk is 0,989  Per 15 november 2013 arbeidsongeschikt. Vervolgens 104 weken ziek. Per 16 november 2015 WIA-uitkering toegekend, o.b.v. 43,83 % arbeidsongeschiktheid  Aovk wordt m.i.v. 29 februari 2016 voor het geheel opgezegd. Tegelijkertijd per 1 maart 2016 voor onbepaalde tijd benoemd voor 0,5500 als Leraar. St. Kolom weigert TV te betalen  De leraar verzoekt te betalen (primair) de gehele TV ad € 76.000,=, (subsidiair) gedeeltelijke TV ad € 33.394,= (0,4394)             </vt:lpstr>
      <vt:lpstr>        Deeltijdontslag   Hoge Raad 14 september 2018 (Docent / Stichting Kolom, Stichting voor speciaal en regulier onderwijs)    Kantonrechter:  toekenning TV pro rata  Hof Amsterdam:  helemaal geen aanspraak TV, want de aovk loopt   eigenlijk feitelijk door; er is geen sprake van    opzegging (een vereiste voor toekenning TV)   </vt:lpstr>
      <vt:lpstr>           Deeltijdontslag  Hoge Raad 14 september 2018 (Docent / Stichting Kolom, Stichting voor speciaal en regulier onderwijs)  1.   De wettelijke regeling van de aovk voorziet niet in gedeeltelijke     beëindiging van de aovk. Volgens het wettelijk stelsel wordt een      aovk slechts in haar geheel opgezegd of ontbonden  2.  Regeling TV is kennelijk bij dit wettelijk stelsel aangesloten. Alleen      verschuldigd bij beëindiging   3.  Desalniettemin moet de mogelijkheid van gedeeltelijk ontslag met      daaraan gekoppeld de aanspraak op een gedeeltelijke       transitievergoeding wel worden aanvaard voor het bijzondere geval      dat, door omstandigheden gedwongen, wordt overgegaan tot een      substantiële en structurele vermindering van de arbeidstijd van de      werknemer   4. Denk aan gedeeltelijk vervallen van arbeidsplaatsen wegens       bedrijfseconomische omstandigheden en aan blijvende       gedeeltelijke arbeidsongeschiktheid    </vt:lpstr>
      <vt:lpstr>          Deeltijdontslag   Hoge Raad 14 september 2018 (Docent / Stichting Kolom, Stichting voor speciaal en regulier onderwijs)      5.  TV is verschuldigd, ongeacht de vorm:       (i)   een gedeeltelijke beëindiging        (ii)  een algeheel ontslag gevolgd door een nieuwe, aangepaste              arbeidsovereenkomst       (iii) aanpassing van de arbeidsovereenkomst         Wel is vereist:        • Substantiële vermindering van de arbeidstijd, te weten ten          minste 20%       • TV wordt pro rata berekend o.b.v. laatst verdiende loon   </vt:lpstr>
      <vt:lpstr>         Deeltijdontslag   Hoge Raad 14 september 2018 (Docent / Stichting Kolom, Stichting voor speciaal en regulier onderwijs)   Nieuwe vragen doemen op:   1.       Geldt deze regel alleen bij bedrijfseconomisch ontslag en          langdurig zieken, of ook de andere gronden (bijv.           disfunctioneren, verstoorde relatie)?  2.     Vereist wordt 20% vermindering arbeidstijd, maar wat i.g.v.           gelijke arbeidsduur, maar 20% minder loon (bijv. bij           herplaatsing)?  </vt:lpstr>
      <vt:lpstr>    WW-uitkering Actualiteiten (8 oktober 2018)         </vt:lpstr>
      <vt:lpstr>       WW-uitkering Actualiteiten (8 oktober 2018)      Wat is er aan de hand:  • Grootschalige fraude door Poolse werknemers • UWV controleert zelden wat de reden van werkloosheid is  Waarom is de reden van werkloosheid belangrijk?    </vt:lpstr>
      <vt:lpstr>         WW-uitkering Verwijtbare werkloosheid     Wanneer heeft een werknemer recht op een WW-uitkering?     • Werknemer is verzekerd voor werkloosheid (dus: werknemer   in loondienst) • Werknemer verliest 5 uur of meer arbeidsuren per week • Werknemer is beschikbaar voor ander werk • Werknemer heeft in de afgelopen 36 weken minimaal 26    weken gewerkt • Werknemer is niet verwijtbaar werkloos    </vt:lpstr>
      <vt:lpstr>       WW-uitkering Verwijtbare werkloosheid      Verwijtbaar werkloos:   • Einde dienstverband door ontslag op staande voet (dringende   reden ex artikel 7:677 en 7:678 BW) • Bij einde dienstverband op verzoek werknemer (tenzij   voortzetting redelijkerwijs niet gevergd kan worden van de    werknemer)    </vt:lpstr>
      <vt:lpstr>         WW-uitkering Verwijtbare werkloosheid      Centrale Raad van Beroep 20 juni 2018:   •  Gedeeltelijke verwijtbaarheid is mogelijk •  Leidt tot korting op de WW-uitkering   Wat voor situaties?  •  Werkgever ervaart een geschil en dreigt met ontslag richting  werknemer •  Werknemer ziet geen opties meer voor een vruchtbare  samenwerking, en neemt ontslag   </vt:lpstr>
      <vt:lpstr>        WW-uitkering Verwijtbare werkloosheid      Centrale Raad van Beroep 20 juni 2018:    “Mede gezien de positie van de betrokkene binnen de  gemeente en de omstandigheid dat zijn functioneren  uitgebreid in de media naar voren is gekomen, is voorstelbaar  en te billijken dat betrokkene er met het oog op zijn  arbeidsmarktpositie voor heeft gekozen om zelf ontslag te  nemen en zich op zijn toekomst te richten ”  Conclusie: werknemer hoeft de ontslagstrijd niet altijd tot de laatste snik aan te gaan, maar zelf ontslag nemen blijft een (groot) risico </vt:lpstr>
      <vt:lpstr>         WW-uitkering Verwijtbare werkloosheid      Bij wederzijds goedvinden: wat moet er in de vaststellingsovereenkomst staan?  1.  Grond voor beëindiging (vaak: ‘verschil van inzicht’) 2.       Initiatief bij de werkgever 3.      Geen dringende reden / verwijtbaar handelen 4.      Geen herplaatsingsmogelijkheden  Let op: UWV kan zelfstandig de (dringende) reden voor beëindiging van het dienstverband toetsen    </vt:lpstr>
      <vt:lpstr>          WW-uitkering Benadelingshandeling      Wanneer is er sprake van een benadelingshandeling (door werknemer):  • Als de opzegtermijn niet in acht wordt genomen   gevolg: geen WW-uitkering tot einde fictieve opzegtermijn   alternatief: (extra) financiële vergoeding voor dekking  opzegtermijn  • Bij het sluiten van een vaststellingsovereenkomst tijdens  ziekte    gevolg: geen WW- maar ook geen ZW-uitkering      </vt:lpstr>
      <vt:lpstr>           WW-uitkering Benadelingshandeling     Wat zijn de risico’s van het sluiten van een vaststellingsovereenkomst met een zieke werknemer?  •       Voor werknemer: geen WW- of ZW-uitkering  •       Voor werkgever: vernietiging van vaststellingsovereenkomst           door rechter (dwaling door de werknemer)   - alleen bij onvoldoende overzien van        consequenties door werknemer   - terughoudende toetsing rechter •       Voor werkgever: verhaalsanctie UWV (ziekengeld + premies  worden door het UWV over een tijdvak van maximaal 52  weken verhaald)       </vt:lpstr>
      <vt:lpstr>         WW-uitkering Benadelingshandeling     Kantonrechter Zwolle 23 december 2015 (werknemer/TSN)  Feiten en omstandigheden •  Werknemer zit in het tweede ziektejaar • In verband met een reorganisatie wordt werknemer  vaststellingsovereenkomst aangeboden •  Werknemer accepteert de overeenkomst en treedt uit dienst        </vt:lpstr>
      <vt:lpstr>            WW-uitkering Benadelingshandeling     Kantonrechter Zwolle 23 december 2015 (werknemer/TSN)  Oordeel kantonrechter  •  TSN heeft werknemer niet naar behoren geïnformeerd over  gevolgen accepteren vaststellingsovereenkomst •  Bepaling in de vaststellingsovereenkomst onvoldoende •  Het feit dat werknemer een algemene informatiebijeenkomst  heeft gemist kan haar niet worden tegengeworpen •  Van werknemer kan in redelijkheid niet worden verwacht dat  zij uit zichzelf op de hoogte is van consequentie van  beëindiging met wederzijds goedvinden •  Eisen van goed werkgeverschap verplichten TSN om  werknemer daarover behoorlijk en volledig te informeren         </vt:lpstr>
      <vt:lpstr>            WW-uitkering Benadelingshandeling     Kantonrechter Zwolle 23 december 2015 (werknemer/TSN)  Gevolgen  •  Kantonrechter vernietigt vaststellingsovereenkomst  (dwaling door werknemer) •  Werknemer is terug in dienst en heeft recht op  (achterstallig) loon   Conclusie: werkgever moet zieke werknemer behoorlijk en volledig wijzen op gevolgen accepteren vaststellingsovereenkomst    in verband met bewijs: aangetekend en/of per e-mail         </vt:lpstr>
      <vt:lpstr>         WW-uitkering Benadelingshandeling     Ziek na ondertekening vaststellingsovereenkomst?  • Binnen de bedenktermijn: werknemer moet    vaststellingsovereenkomst ontbinden! • Na de bedenktermijn: overeenkomst blijft in stand,    werknemer gaat ziek uit dienst  En dan: • Melding UWV werknemer ziek uit dienst     </vt:lpstr>
      <vt:lpstr>        Inhoud vaststellingsovereenkomst    •  Vergoedingen •  Postcontractuele bedingen •  Wet BeZaVa • De bedenktermijn •  Finale kwijting •  Pensioen      </vt:lpstr>
      <vt:lpstr>          De transitievergoeding         Doel is tweeledig:  •   Overgang naar ander betaald werk faciliteren  •   Compensatie voor ontslag                    </vt:lpstr>
      <vt:lpstr>               Transitievergoeding       Wanneer bestaat hier recht op, als de arbeidsovereenkomst is geëindigd:     • Na opzegging door de werkgever met instemming van   werknemer     • Na opzegging na ontvangst goedkeuring van het UWV     • Na toewijzen verzoek tot ontbinding van werkgever     • Als gevolg van ernstig verwijtbaar handelen van de   werkgever  Er bestaat geen wettelijk recht op de transitievergoeding, bij:      • Opzegging/beëindiging door de werknemer       • Beëindiging met wederzijds goedvinden (met een    vaststellingsovereenkomst)     • Ernstig verwijtbaar handelen van de werknemer     • Faillissement werkgever     • Werknemer jonger dan achttien jaar     • Werknemer die AOW-leeftijd heeft bereikt               </vt:lpstr>
      <vt:lpstr>                Transitievergoeding         De arbeidsovereenkomst moet twee jaar of langer hebben geduurd. Dit wordt anders onder de WAB  Hoe bereken je de transitievergoeding?       • Eerste tien jaar: 1/6 maandsalaris per gewerkt half jaar (1/3   maandsalaris per jaar)      • Daarna: 1/4 maandsalaris per gewerkt half jaar (1/2    maandsalaris per jaar)  Per 1 januari 2019 maximaal € 81.000,- bruto of een jaarsalaris indien dat hoger is  Aparte regeling voor 50-plusser in dienst bij werkgever met meer dan 25 werknemers:                   </vt:lpstr>
      <vt:lpstr>                  Transitievergoeding        50+ regeling:       • Werknemer is op het moment dat de arbeidsovereenkomst   eindigt 50+ én minimaal 10 jaar in dienst:      • Alle jaren die werknemer na zijn 50e in dienst is,    is de transitievergoeding 1/2 maandloon per half jaar    (1 maandsalaris per dienstjaar)  Tijdelijke MKB-regeling voor ondernemingen in slechte financiële situatie met minder dan 25 werknemers waarbij alleen de dienstjaren vanaf 1 mei 2013 hoeven worden meegerekend. Alle eerdere dienstjaren tellen dan niet mee. Van slechte financiële situatie kan alleen gesproken worden als de jaarstukken over de afgelopen drie jaar negatieve cijfers laten zien. Strekt te ver daar nu verder op in te gaan                          </vt:lpstr>
      <vt:lpstr>                Transitievergoeding           Welke looncomponenten worden meegenomen voor de berekening van het maandsalaris:      • Bruto maandsalaris      • Vakantietoeslag      • Dertiende maand/eindejaarsuitkering      • Structurele overwerkvergoeding en/of ploegentoeslag   (berekend over een jaar)      • De gemiddelde variabele beloning over de afgelopen drie jaar                        </vt:lpstr>
      <vt:lpstr>              Transitievergoeding  Gelijkwaardige regeling        De transitievergoeding is niet verschuldigd indien in de CAO een gelijkwaardige regeling is opgenomen                        </vt:lpstr>
      <vt:lpstr>                   Wetswijziging           Transitievergoeding is ook verschuldigd bij einde arbeidsovereenkomst na twee jaar ziekte   Wetswijziging per 1 januari 2020:      • De transitievergoeding die verschuldigd is na twee jaar    ziekte wordt door het UWV vergoed. Dit betreft alleen het    bedrag aan transitievergoeding en geen hoger bedrag. Het    maakt niet uit of de arbeidsovereenkomst met wederzijds    goedvinden of na opzegging/ontbinding is geëindigd      • De wijziging geldt met terugwerkende kracht vanaf 1 juli    2015.  Betaalde transitievergoedingen kunnen dus alsnog    voor vergoeding in aanmerking komen                      </vt:lpstr>
      <vt:lpstr>              Een hogere vergoeding aanbieden?        •     Verkrijgen zekerheid (geen hoger beroep &amp; cassatie) •     Afkopen geen volledig dossier/herplaatsingsmogelijkheden                        </vt:lpstr>
      <vt:lpstr>                 Aanknopingspunt voor de hogere vergoeding: Billijke vergoeding     Twee soorten te onderscheiden:       1. Als vergoeding voor het ernstig verwijtbaar handelen van de   werkgever naast de transitievergoeding      2. Als vergoeding in plaats van vernietiging van de    opzegging/ontslag op staande voet  Voor de onderhandelingen bij een vaststellingsovereenkomst is de eerste variant van belang                          </vt:lpstr>
      <vt:lpstr>                Vrijstelling van arbeid              Te onderscheiden:       • Vrijstelling tijdens de onderhandeling      • Vrijstelling als onderdeel van een regeling                               </vt:lpstr>
      <vt:lpstr>                Vrijstelling (vervolg)              Vrijstelling hetzelfde als:       • Op non-actiefstelling?      • Schorsing?                                </vt:lpstr>
      <vt:lpstr>                     Vrijstelling (vervolg)              Onderdeel van de regeling      • Te waarderen in geld (want langere periode niet werkzaam)      • Voordeel: geste voor werknemer, maar als werkgever heb je   ook niets aan een ongemotiveerde werknemer      • Periode dat werknemer van werk naar werk kan gaan       •     Verval van vakantiedagen bij langere periode van vrijstelling  Let op: reis- en onkosten kunnen in beginsel niet belastingvrij worden betaald tijdens vrijstelling   In plaats van volledige vrijstelling is ook gedeeltelijke vrijstelling mogelijk of toestemming te solliciteren onder werktijd                                </vt:lpstr>
      <vt:lpstr>                  Vrijstelling (vervolg)              Tijdens vrijstelling is de werknemer nog altijd in dienst, en dus:      • Dient de werknemer zich te gedragen als goed werknemer      • Geldt het nevenwerkzaamhedenbeding      • Kan de werknemer worden ontslagen op staande voet      • Maar ook: kan de werknemer nog niet van de website worden    gehaald                                </vt:lpstr>
      <vt:lpstr>                    Outplacement/opleiding                    • In plaats van of bovenop de ontslagvergoeding      • Voordeel voor oudere werknemers en/of werknemers met    zwakkere arbeidsmarktpositie      • Voordeel voor werknemer met ambitie om bepaalde opleiding   te volgen      • Kan al gedurende de opzegtermijn worden opgepakt of nadien  Tip: BTW is in beginsel aftrekbaar   Af te spreken dat het budget binnen een bepaalde termijn wordt gebruikt. Zo voorkom je jaren later vorderingen                               </vt:lpstr>
      <vt:lpstr>                  Juridische kostenvergoeding                     • Vergoeding tot een maximaal bedrag. Wat redelijk is per   geval bekijken       • Niet nodig als de werknemer een rechtsbijstandsverzekering   heeft die de kosten dekt  Let op: de BTW kan door de werkgever niet worden afgetrokken. De diensten zijn geleverd voor de werknemer                              </vt:lpstr>
      <vt:lpstr>                  Studiekostenregeling    ‘Een leven lang leren’            Dient de werknemer de studiekostenregeling na te leven en de volledige studiekosten terug te betalen?  Van belang:      • Hoogte nog terug te betalen bedrag      • Rechtsgeldigheid/afdwingbaarheid studiekostenregeling      • Verrekenen met transitievergoeding?                             </vt:lpstr>
      <vt:lpstr>                  Scholing                 Wanneer is scholing verplicht?      • Indien dit noodzakelijk is voor de uitoefening van de functie:     -  Wat noodzakelijk is, is een open norm. Soms volgt           verplichting uit de wet      • Indien de functie van de werknemer komt te vervallen of de   werknemer niet langer in staat is de functie te vervullen     -  Scholing moet redelijkerwijs van de werkgever te vergen          zijn                            </vt:lpstr>
      <vt:lpstr>                        Studiekostenbeding          •  Regelt de financiële gevolgen van de opleiding die de werknemer         op kosten van de werkgever volgt    •  Niet bij wet geregeld    •  Uit de rechtspraak kan wel een aantal voorwaarden worden        afgeleid:        -   Er dient vastgesteld te worden gedurende welke periode de            werkgever baat heeft bij de opleiding  In het studiekostenbeding dienen de volgende twee criteria te zijn opgenomen:        -  Terugbetalingsperiode opnemen        -  Terugbetalingsverplichting vermindert naar evenredigheid van            het voortduren van de arbeidsovereenkomst (glijdende schaal)  HR:        -  Werkgever dient werknemer vooraf te wijzen op de           consequenties van het beding       -  Werknemer houden aan studiekostenbeding terwijl initiatief voor           beëindiging is gelegen bij werkgever kan in strijd met            redelijkheid en billijkheid zijn                                         </vt:lpstr>
      <vt:lpstr>                   Studiekostenbeding (vervolg)           Rechtspraak niet altijd consequent en zeer casuïstisch   Wat volgt wel uit de rechtspraak:      • Onduidelijkheid in de formulering komt voor rekening    werkgever      • Over functiegerichte opleidingen die zijn gevolgd op verzoek   van werkgever (of zelfs verplicht waren), wordt geregeld   geoordeeld dat het in strijd is met de redelijkheid en   billijkheid deze kosten terug te vorderen                                    </vt:lpstr>
      <vt:lpstr>                         Opleidingskosten verrekenen met transitievergoeding  Op de transitievergoeding kunnen transitiekosten en inzetbaarheidskosten in mindering worden gebracht       • Transitiekosten: kosten die zijn gericht op het voorkomen of    bekorten van de periode van werkloosheid  Bijvoorbeeld: langere opzegtermijn, outplacement en    scholing      • Inzetbaarheidskosten: kosten die zijn gemaakt bij de   bevordering van de bredere inzetbaarheid van de werknemer   Functie specifieke scholing valt daar niet onder  Extra eis: kosten moeten in de vijf jaar voorafgaand aan het    uitbetalen van de transitievergoeding zijn gemaakt  Opgedane kennis en vaardigheden die in de eigen functie of bij de eigen werkgever zijn aangewend, kunnen niet in mindering worden gebracht op de transitievergoeding. Ook kosten voor scholing die ziet op het verbeteren van de huidige of toekomstige functie-uitoefening binnen de onderneming van de werkgever, kan niet worden verrekend  Let op: er dient vooraf schriftelijk overeengekomen te worden dat kosten in mindering worden gebracht                                            </vt:lpstr>
      <vt:lpstr>                        Wet normering topinkomens (WNT)       Geldt voor topfunctionarissen in de (semi)publieke sector. Voor zorginstellingen, zorgverzekeraars, onderwijsinstellingen, woningbouwcorporaties en organisaties op het terrein van ontwikkelingssamenwerking en cultuur gelden andere, sectorale normen       • Bezoldigingsmaximum: € 187.000,- bruto (een   ministersalaris)      • Maximale ontslagvergoeding: een jaarsalaris, maar maximaal   € 75.000,-. Vrijstelling van werk telt mee voor dit maximum,   ter voorkoming van omzeiling  Bij beëindiging met wederzijds goedvinden niet meer aanbieden dan de maximale ontslagvergoeding. Een kantonrechter kan de WNT opzij zetten en een hogere vergoeding toewijzen                                          </vt:lpstr>
      <vt:lpstr>                        Regeling vervroegde uittreding (RVU)     Ter voorkoming van het treffen van een voorziening ter overbrugging van de periode tot het ingaan van het pensioen of de AOW  Boete: 52% van het aan de werknemer betaalde bedrag aan ontslagvergoeding. Hieronder valt ook een periode van vrijstelling van werk       • Kwantitatieve benadering  wanneer er gelet op de   financiële omvang van de uitkering in ieder geval géén sprake   is van een RVU       • Kwalitatieve benadering  wanneer gelet op de reden van de   toekenning in ieder geval géén sprake is van een RVU  Eerst kwalitatieve benadering toetsen en daarna kwantitatieve benadering                                            </vt:lpstr>
      <vt:lpstr>                     Eindheffing excessieve afkoopsommen        Indien een werknemer een afkoopsom ontvangt van meer dan  € 544.000,- en meer dan het jaarsalaris twee jaar voor het ontslag, is er een eindheffing verschuldigd naast de door werknemer verschuldigde loonheffing  Eindheffing: 75% over het bedrag dat de ontslagvergoeding aan de maxima te boven gaat                                      </vt:lpstr>
      <vt:lpstr>                       Inkomensafhankelijke uitkeringen       Een ontslagvergoeding wordt door de belastingdienst bij het inkomen opgeteld   Gevolgen voor het recht op inkomensafhankelijke uitkeringen hebben, o.a.:  •     Huurtoeslag •     Zorgtoeslag •     Kinderopvangtoeslag •     Kindgebonden budget                                        </vt:lpstr>
      <vt:lpstr>                     Statutair bestuurder         •   Dossier op orde:           - Ondernemingsrechtelijk: OR-advies, Av uitroepen en   uitnodiging verzenden          - Arbeidsrechtelijk: grondslag voor ontslag te onderbouwen  •   In de tussentijd onderhandelen over vso:          - Decharge of niet?          - Golden parachute regeling aanwezig?                                       </vt:lpstr>
      <vt:lpstr>        Postcontractuele verplichtingen     1.    Concurrentie- en relatiebeding   2.   Benaderingsverbod ex-werknemers/verbod ex-werknemers in       dienst te nemen   3.   Intellectuele eigendom  4.   Geheimhoudingsbeding    5.   Boetebeding   </vt:lpstr>
      <vt:lpstr>        Postcontractuele verplichtingen   Concurrentie- en relatiebeding  1.    Is het rechtsgeldig overeengekomen?          - uitgangspunt: alleen bij onbep aovk        - i.g.v. bepaalde tijd schriftelijke motivatie: noodzakelijk vanwege          zwaarwegende bedrijfs- of dienstbelangen     2.   Beoordeel werkelijk belang bij concurrentiebeding, anders       afzwakken naar relatiebeding of laten vallen.   Afzwakken m.b.t. specifieke klanten, geografisch, duur    3.   Bedenk: werknemer vaak groot (psychologisch) belang bij verval        concurrentie- en relatiebeding  </vt:lpstr>
      <vt:lpstr>        Postcontractuele verplichtingen   Concurrentie- en relatiebeding   Uitspraak Kantonrechter 11 april 2017:   Kan een nietig concurrentiebeding in de vaststellingsovereenkomst herbevestigd worden?   Uitspraak Rechtbank Leeuwarden 10 september 2012:   Ziet finale kwijting ook op concurrentie- en relatiebeding in de arbeidsovereenkomst?  </vt:lpstr>
      <vt:lpstr>          Communicatie    Getuigschrift/referenties/uitlatingen  Hoofdregel:   Negatieve mededeling over ex-wn doen zonder noodzaak en in strijd met afspraken is onrechtmatig  1) ex-wg     • Niet verplicht referenties aan nieuwe wg te geven     • Doet hij dat wel, dan correct beeld geven     • Zorgvuldigheidsnorm: afweging maken belang werkgever/belang wn     • I.s.m. deze norm: ex-wg mogelijk aansprakelijk o.b.v. onrechtmatige      daad of goed werkgeverschap 7:611 BW.         </vt:lpstr>
      <vt:lpstr>          Communicatie    Getuigschrift/referenties/uitlatingen  Artikel 7:656 lid 7 BW:  verplichting tot juiste mededelingen in getuigschrift. Reflexwerking voor referenties  Let op: in gezondheidszorg en financiële sector kunnen specifieke regels gelden  Hof Den Bosch 3 juli 2017: Negatieve uitlatingen over ontslagen werknemer, Werkgever niet aansprakelijk, want uitlatingen gedaan op verzoek DNB  Kantonrechter Maastricht 13 september 2017: leiden uitspraken op Facebook tot overtreding van een dergelijke bepaling?      </vt:lpstr>
      <vt:lpstr>         Communicatie       Getuigschrift/referenties/uitlatingen   2) Nieuwe wg       - moet toestemming vragen aan sollicitant       - moet terugkoppeling van referent aan de sollicitant          (art. 6 lid 1 sub a AVG, art. 7:611 BW)   3) Sollicitant       - zelfstandige mededelingsplicht aan wg, als hij weet/behoort te         weten dat bepaalde informatie wezenlijk is voor het verrichten van         de beoogde functie      </vt:lpstr>
      <vt:lpstr>            Uitzicht op ander werk    “In het geval werknemer bij ondertekening van de vaststellings-overeenkomst concreet uitzicht heeft op ander werk, kan hij/zij geen aanspraak maken op de ontslagvergoeding “  1) Clausule aanwezig, verzwijgen ander werk      Vernietiging o.b.v. bedrog -&gt; vergoeding niet verschuldigd      2) Geen clausule aanwezig, maar liegen op vraag werkgever      voorafgaand aan vaststellingsovereenkomst       Grote kans op vernietiging o.b.v. bedrog/dwaling -&gt; vergoeding niet       verschuldigd  3) Geen clausule aanwezig, wg vraagt niets, spontane       mededelingsplicht wn voorafgaand VSO?      - wisselende rechtspraak            </vt:lpstr>
      <vt:lpstr>      Wet BeZaVa     Volledige naam: Wet beperking ziekteverzuim en arbeidsongeschiktheid vangnetters  Doel van de wet:   •  werkgever moet proberen arbeidsongeschiktheid te  voorkomen en inzetten op re-integratie in plaats van kiezen  voor ontslag   </vt:lpstr>
      <vt:lpstr>          Wet BeZaVa          Gevolgen van deze wet:  • Werkgever kan tot 12 jaar financieel aangesproken worden   als een werknemer ziek uit dienst treedt (en aanspraak    maakt op een ZW-uitkering) • Groot financieel risico!   eigenrisicodragers voor de ZW dragen dit risico al     </vt:lpstr>
      <vt:lpstr>           Wet BeZaVa     Hoe werkt het?  •  Doorrekening van ZW-uitkering in ZW flex premie en WGA- premie •  Alleen van toepassing op grote en middelgrote werkgevers:   - Grote werkgevers (loonsom groter dan     € 3.280.000): volledige gedifferentieerde premie  - Middelgrote werkgevers (loonsom tussen €    328.000) - € 3.280.000): deels gedifferentieerde   en deels sectorale premie  - Kleine werkgevers (loonsom kleiner dan     € 328.000): sectorale premie  •  voor kleine werkgevers wordt de hoogte van de premie  sectoraal bepaald (instroom werknemers in de ziektewet  binnen de sector)     </vt:lpstr>
      <vt:lpstr>         Wet BeZaVa        Advies (voor middelgrote en grote werkgevers):  • Neem in de vaststellingsovereenkomst op dat de werknemer   zich ook na ondertekening van de overeenkomst (tot vier    weken ná uitdiensttreding) moet houden aan re-integratie-   verplichtingen  Ziekmelding verbieden?  • Beding vermoedelijk niet geldig   </vt:lpstr>
      <vt:lpstr>           Bedenktermijn         Werknemer kan vaststellingsovereenkomst ontbinden, mits:  • Schriftelijke, aan de werkgever gerichte, verklaring • Binnen 14 dagen na de datum waarop de overeenkomst tot   stand is gekomen • Zonder opgaaf van reden  Let op: dit is een bepaling van dwingend recht, dus afwijken/uitsluiten niet mogelijk!         </vt:lpstr>
      <vt:lpstr>          Bedenktermijn         Aandachtspunten:   • Als de werkgever de bedenktermijn niet vermeldt, dan is de    termijn drie weken  • Werknemer kan zich binnen zes maanden niet nogmaals op    bedenktermijn beroepen • Niet van toepassing op bestuurder van rechtspersoon         </vt:lpstr>
      <vt:lpstr>         Bedenktermijn         Wat is schriftelijk?  • Verklaring is vormvrij (e-mail, (aangetekende) brief) • Maar bijvoorbeeld ook via WhatsApp • Bewijs van ontvangst bij werknemer         </vt:lpstr>
      <vt:lpstr>           Bedenktermijn         Wanneer gaat de bedenktermijn precies lopen?  Nog geen eenduidig antwoord rechtspraak: • Ktr. Rotterdam 10 februari 2016: na ondertekening • Ktr. Leiden 21 juli 2016 en Ktr. Amsterdam 28 maart 2017:    na akkoord partijen / aanvaarding werknemer  Nog geen uitsluitsel Hof/Hoge Raad         </vt:lpstr>
      <vt:lpstr>        Finale kwijting        Waarom opnemen?  •    Het is onwenselijk dat na de uitvoering van de beëindigings-       overeenkomst opnieuw onderhandeld moet worden over        vorderingen   Discussie over reikwijdte beding: valt een vordering erbuiten?  •   Haviltex-criterium: de rechter legt de overeenkomst niet alleen       taalkundig uit, maar kijkt ook naar de bedoeling van partijen en wat       zij over en weer van elkaar hadden mogen begrijpen  Finaal is dus niet altijd finaal! Let op inhoud van het beding  </vt:lpstr>
      <vt:lpstr>      Finale kwijting        Belangrijke vragen bij beoordeling:       1. Is er uitvoerig onderhandeld?      2. Zijn partijen bijgestaan door een gemachtigde/advocaat?      3. Wie heeft de overeenkomst opgesteld?      4. Waren partijen van de vordering op de hoogte (of hadden ze                 dat moeten zijn)?   </vt:lpstr>
      <vt:lpstr>        Finale kwijting  Hof Amsterdam 8 mei 2018 (Werknemer/Stichting Kenter Jeugdhulp)    Feiten en omstandigheden  • Partijen hebben vaststellingsovereenkomst gesloten met een   finaal kwijtingsbeding • Een paar maanden later heeft werkgever aangifte gedaan   tegen werknemer wegens verduistering en valsheid in    geschrifte (werknemer wordt hiervoor vervolgd)        </vt:lpstr>
      <vt:lpstr>          Finale kwijting  Hof Amsterdam 8 mei 2018 (Werknemer/Stichting Kenter Jeugdhulp)    Oordeel Hof  “De tekst van de onderhavige vaststellingsovereenkomst geeft geen aanknopingspunt dat partijen de bedoeling hebben gehad om een geschil betreffende de (mogelijke) aansprakelijkheid van [appellant] jegens Kenter wegens (een vermoeden van) fraude te voorkomen of te beëindigen.”  Beslissing: werknemer mocht er niet op vertrouwen dat werkgever afstand deed van de vorderingsrechten met betrekking tot fraude, nu er geen verklaringen of gedragingen waren die hierop wezen         </vt:lpstr>
      <vt:lpstr>           Finale kwijting  Hof Den Bosch 24 april 2018 (Maatschap/werknemer)     Feiten en omstandigheden  • Partijen hebben vaststellingsovereenkomst gesloten met   finale kwijting. Het relatie- en geheimhoudingsbeding is   expliciet uitgezonderd van de finale kwijting • Later blijkt dat de werknemer vóór het sluiten van de    vaststellingsovereenkomst ten onrechte door hem verrichte   nevenwerkzaamheden voor zich heeft gehouden    vordering werkgever: vernietiging vaststellingsovereenkomst o.g.v.       dwaling         </vt:lpstr>
      <vt:lpstr>          Finale kwijting  Hof Den Bosch 24 april 2018 (Maatschap/werknemer)     Oordeel Hof  • Relatie- en geheimhoudingsbeding uitgezonderd van finale   kwijting, maar nevenwerkzaamhedenbeding niet • Beroep op dwaling expliciet uitgezonderd in de    vaststellingsovereenkomst    Beslissing: geen vernietiging vaststellingsovereenkomst         </vt:lpstr>
      <vt:lpstr>           Pensioen Informatieplicht    •   Uitgangspunt: pensioenuitvoerder moet werknemer van diverse      informatie voorzien bij einde dienstverband/einde deelneming  •   Let op: vaste rechtspraak, ook op werkgever rust afhankelijk van      omstandigheden vergaande informatieplicht &gt; niet, niet juist of      onvolledig informeren kan in strijd zijn met ‘goed werkgeverschap’            </vt:lpstr>
      <vt:lpstr>             Pensioen Informatieplicht   •   Rb. Amsterdam 10-08-2015: “Werkgever is bij beëindiging       arbeidsovereenkomst gehouden de financiële gevolgen op alle       punten in niet mis te verstane bewoordingen aan werknemer      duidelijk te maken en moet zorgvuldig onderzoeken of werknemer      zich voldoende bewust is”.   •   Betrof weliswaar niet alledaagse situatie: expliciet verzoek       werkgever om met vroegpensioen vanwege reorganisatie, maar      oplettendheid vereist!  •   Niet, niet juist of onvolledig informeren &gt; grond voor dwaling,       werknemer kan vaststellingsovereenkomst vernietigen.             </vt:lpstr>
      <vt:lpstr>            Pensioen Finalekwijtingsbeding     •   Kortom, finalekwijtingsbeding dat (mede) ziet op pensioen van       groot belang!   •   Rechtspraak: een algemeen finalekwijtingsbeding ‘is een indicatie’       dat deze zich ook over pensioen uitstrekt (Rb. Amsterdam 8 april      2014 en HR 2 april 2004)   •   Slechts ‘indicatie’ dus pensioenclaims (zeker bij schending       informatieplicht) prikken relatief snel door finalekwijtingsbeding      heen           </vt:lpstr>
      <vt:lpstr>            Pensioen Finalekwijtingsbeding    •   Tip: noem daarom pensioen specifiek in finalekwijtingsbeding       Daarmee wordt kans op (succesvolle) pensioenclaims maximaal       verkleind   •   Let op: finalekwijtingsbeding kan nietig zijn indien in strijd met      Pensioenwet. Voorbeeld: indien niet voldaan aan affinancierings-      verplichting (o.a. bestaande uit volledige afdracht premies tot       einddatum), dan ondanks finalekwijting nog steeds afdracht      vorderen              </vt:lpstr>
      <vt:lpstr>         Afsluiting     •  AVG •  Afsluiting            </vt:lpstr>
      <vt:lpstr>                      Algemene verordening gegevensbescherming (AVG)        Van kracht per 25 mei 2018: •     Versterking positie betrokkenen •     Nieuwe rechten, bestaande rechten sterker •     Hoge eisen aan beveiliging •     Verantwoordingsplicht •     Inschakelen derden onder strenge voorwaarden                                            </vt:lpstr>
      <vt:lpstr>                        Bewaartermijnen (algemeen)        Art. 5 lid 1 sub e AVG (beginselen):  1.  Persoonsgegevens moeten:     e) worden bewaard in een vorm die het mogelijk maakt de          betrokkenen niet langer te identificeren dan voor de doeleinden          waarvoor de persoonsgegevens worden verwerkt noodzakelijk is;         (…)  U mag persoonsgegevens dus alleen bewaren zolang noodzakelijk is voor het doel waarvoor de gegevens zijn verkregen                                             </vt:lpstr>
      <vt:lpstr>                             Bewaartermijnen (personeel)         Hoofdregels bewaartermijnen gegevens werknemers:   •   De basisgegevens: NAW, geboortedatum, BSN en een kopie van het       identiteitsbewijs  maximaal 5 jaar, na het einde van het       kalenderjaar van uitdiensttreding  •   Fiscale gegevens:  woon-werkverkeer, secundaire        arbeidsvoorwaarden of de verklaring woon-werkverkeer  minimaal       7 jaar (art. 52 Algemene wet rijksbelastingen) •   Arbeidsovereenkomst, wijzigingen, correspondentie benoemingen,       promotie en demotie, correspondentie ontslag, VUT-regeling,       getuigschrift, verslagen functioneringsgesprekken of omtrent Wet      Verbetering Poortwachter, correspondentie over ziekte van UWV en      bedrijfsarts, etc.  maximaal 2 jaar na beëindiging van het       dienstverband                                                  </vt:lpstr>
      <vt:lpstr>                              Bewaartermijnen (personeel)        Uitzondering op hoofdregel:  •   In het geval van een (sluimerend) geschil: langere bewaartermijn      gerechtvaardigd  •   Houdt bij bepaling bewaartermijn rekening met wettelijke      verjaringstermijnen (bijv. bij mogelijkheid van loonvordering,      transitievergoeding etc.).  Let op: ook voormalig werkgever heeft recht op inzage in zijn personeelsdossier                                                        </vt:lpstr>
      <vt:lpstr>                                Recht op inzage (art. 15 AVG)           •    De (ex-)werknemer heeft recht op (kosteloze) inzage in zijn       personeelsdossier •    Betreft alle gegevens die een werkgever van zijn werknemer heeft  •    Verplichting tot verstrekking kopie van de gegevens (mag digitaal)  •    Korte reactietermijn: binnen één maand verstrekken van gegevens •    Sanctie niet voldoen: o.a. last onder dwangsom van AP                                                             </vt:lpstr>
      <vt:lpstr>                            Tot slot                                                                       </vt:lpstr>
      <vt:lpstr>Dank voor uw aandacht   </vt:lpstr>
    </vt:vector>
  </TitlesOfParts>
  <Company>Delissen Martens Advocaten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1 in het blauw Kop 2 in het grijs</dc:title>
  <dc:creator>Mieke van Oorschot - Janssen</dc:creator>
  <cp:lastModifiedBy>Elsbeth de Witt Wijnen</cp:lastModifiedBy>
  <cp:revision>105</cp:revision>
  <cp:lastPrinted>2018-10-30T09:19:55Z</cp:lastPrinted>
  <dcterms:created xsi:type="dcterms:W3CDTF">2018-10-22T10:10:35Z</dcterms:created>
  <dcterms:modified xsi:type="dcterms:W3CDTF">2018-10-30T10:20:55Z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0x0101009E0C1C9F67C41C4C98B739EBE2F3534A00CA902AB9FBFE7047BBE14B8684ACD282</vt:lpwstr>
  </property>
  <property fmtid="{D5CDD505-2E9C-101B-9397-08002B2CF9AE}" pid="3" name="ContentType">
    <vt:lpwstr>Legal Document</vt:lpwstr>
  </property>
  <property fmtid="{D5CDD505-2E9C-101B-9397-08002B2CF9AE}" pid="4" name="Created">
    <vt:lpwstr>2018-10-22T09:10:35+00:00</vt:lpwstr>
  </property>
  <property fmtid="{D5CDD505-2E9C-101B-9397-08002B2CF9AE}" pid="5" name="Modified">
    <vt:lpwstr>2018-10-30T09:10:52+00:00</vt:lpwstr>
  </property>
  <property fmtid="{D5CDD505-2E9C-101B-9397-08002B2CF9AE}" pid="6" name="Title">
    <vt:lpwstr>Kop 1 in het blauw Kop 2 in het grijs</vt:lpwstr>
  </property>
  <property fmtid="{D5CDD505-2E9C-101B-9397-08002B2CF9AE}" pid="7" name="Rechtsgebied">
    <vt:lpwstr/>
  </property>
  <property fmtid="{D5CDD505-2E9C-101B-9397-08002B2CF9AE}" pid="8" name="Sender name">
    <vt:lpwstr>Sophie Stolker</vt:lpwstr>
  </property>
  <property fmtid="{D5CDD505-2E9C-101B-9397-08002B2CF9AE}" pid="9" name="Sent representing e-mail address">
    <vt:lpwstr>/o=DM/ou=Exchange Administrative Group (FYDIBOHF23SPDLT)/cn=Recipients/cn=Sophie Stolker645</vt:lpwstr>
  </property>
  <property fmtid="{D5CDD505-2E9C-101B-9397-08002B2CF9AE}" pid="10" name="Sent representing address type">
    <vt:lpwstr>EX</vt:lpwstr>
  </property>
  <property fmtid="{D5CDD505-2E9C-101B-9397-08002B2CF9AE}" pid="11" name="Topic">
    <vt:lpwstr>20181026 de vaststellingsovereenkomst.pptx</vt:lpwstr>
  </property>
  <property fmtid="{D5CDD505-2E9C-101B-9397-08002B2CF9AE}" pid="12" name="Sensitivity">
    <vt:r8>0</vt:r8>
  </property>
  <property fmtid="{D5CDD505-2E9C-101B-9397-08002B2CF9AE}" pid="13" name="Conversation topic">
    <vt:lpwstr>20181026 de vaststellingsovereenkomst.pptx</vt:lpwstr>
  </property>
  <property fmtid="{D5CDD505-2E9C-101B-9397-08002B2CF9AE}" pid="14" name="Message delivery time">
    <vt:filetime>2018-10-26T09:21:15Z</vt:filetime>
  </property>
  <property fmtid="{D5CDD505-2E9C-101B-9397-08002B2CF9AE}" pid="15" name="Transport message headers">
    <vt:lpwstr/>
  </property>
  <property fmtid="{D5CDD505-2E9C-101B-9397-08002B2CF9AE}" pid="16" name="BCC">
    <vt:lpwstr/>
  </property>
  <property fmtid="{D5CDD505-2E9C-101B-9397-08002B2CF9AE}" pid="17" name="Last modification time">
    <vt:filetime>2018-10-26T09:21:15Z</vt:filetime>
  </property>
  <property fmtid="{D5CDD505-2E9C-101B-9397-08002B2CF9AE}" pid="18" name="Received by address type">
    <vt:lpwstr/>
  </property>
  <property fmtid="{D5CDD505-2E9C-101B-9397-08002B2CF9AE}" pid="19" name="Received by name">
    <vt:lpwstr/>
  </property>
  <property fmtid="{D5CDD505-2E9C-101B-9397-08002B2CF9AE}" pid="20" name="CC">
    <vt:lpwstr/>
  </property>
  <property fmtid="{D5CDD505-2E9C-101B-9397-08002B2CF9AE}" pid="21" name="Internet message id">
    <vt:lpwstr/>
  </property>
  <property fmtid="{D5CDD505-2E9C-101B-9397-08002B2CF9AE}" pid="22" name="Sender address type">
    <vt:lpwstr>EX</vt:lpwstr>
  </property>
  <property fmtid="{D5CDD505-2E9C-101B-9397-08002B2CF9AE}" pid="23" name="Has attachment">
    <vt:bool>true</vt:bool>
  </property>
  <property fmtid="{D5CDD505-2E9C-101B-9397-08002B2CF9AE}" pid="24" name="Received representing name">
    <vt:lpwstr/>
  </property>
  <property fmtid="{D5CDD505-2E9C-101B-9397-08002B2CF9AE}" pid="25" name="Received by e-mail address">
    <vt:lpwstr/>
  </property>
  <property fmtid="{D5CDD505-2E9C-101B-9397-08002B2CF9AE}" pid="26" name="To">
    <vt:lpwstr/>
  </property>
  <property fmtid="{D5CDD505-2E9C-101B-9397-08002B2CF9AE}" pid="27" name="Message class">
    <vt:lpwstr>IPM.Document.PowerPoint.Show.12</vt:lpwstr>
  </property>
  <property fmtid="{D5CDD505-2E9C-101B-9397-08002B2CF9AE}" pid="28" name="Sender e-mail address">
    <vt:lpwstr>/o=DM/ou=Exchange Administrative Group (FYDIBOHF23SPDLT)/cn=Recipients/cn=Sophie Stolker645</vt:lpwstr>
  </property>
  <property fmtid="{D5CDD505-2E9C-101B-9397-08002B2CF9AE}" pid="29" name="Client submit time">
    <vt:filetime>2018-10-26T09:21:15Z</vt:filetime>
  </property>
  <property fmtid="{D5CDD505-2E9C-101B-9397-08002B2CF9AE}" pid="30" name="Creation time">
    <vt:filetime>2018-10-26T09:21:15Z</vt:filetime>
  </property>
  <property fmtid="{D5CDD505-2E9C-101B-9397-08002B2CF9AE}" pid="31" name="Received representing e-mail address">
    <vt:lpwstr/>
  </property>
  <property fmtid="{D5CDD505-2E9C-101B-9397-08002B2CF9AE}" pid="32" name="Importance">
    <vt:r8>0</vt:r8>
  </property>
  <property fmtid="{D5CDD505-2E9C-101B-9397-08002B2CF9AE}" pid="33" name="Message size">
    <vt:r8>2407936</vt:r8>
  </property>
  <property fmtid="{D5CDD505-2E9C-101B-9397-08002B2CF9AE}" pid="34" name="Received representing address type">
    <vt:lpwstr/>
  </property>
  <property fmtid="{D5CDD505-2E9C-101B-9397-08002B2CF9AE}" pid="35" name="Sent representing name">
    <vt:lpwstr>Sophie Stolker</vt:lpwstr>
  </property>
</Properties>
</file>